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11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143500" type="screen16x9"/>
  <p:notesSz cx="6858000" cy="9144000"/>
  <p:embeddedFontLst>
    <p:embeddedFont>
      <p:font typeface="Cabin" panose="020B0604020202020204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udex" panose="020B0604020202020204" charset="2"/>
      <p:regular r:id="rId67"/>
      <p:bold r:id="rId68"/>
      <p:italic r:id="rId69"/>
      <p:boldItalic r:id="rId70"/>
    </p:embeddedFont>
    <p:embeddedFont>
      <p:font typeface="EB Garamond" panose="020B0604020202020204" charset="0"/>
      <p:regular r:id="rId71"/>
      <p:bold r:id="rId72"/>
      <p:italic r:id="rId73"/>
      <p:boldItalic r:id="rId74"/>
    </p:embeddedFont>
    <p:embeddedFont>
      <p:font typeface="Raleway" panose="020B0604020202020204" charset="0"/>
      <p:regular r:id="rId75"/>
      <p:bold r:id="rId76"/>
      <p:italic r:id="rId77"/>
      <p:boldItalic r:id="rId78"/>
    </p:embeddedFont>
    <p:embeddedFont>
      <p:font typeface="Roboto" panose="020B0604020202020204" charset="0"/>
      <p:regular r:id="rId79"/>
      <p:bold r:id="rId80"/>
      <p:italic r:id="rId81"/>
      <p:boldItalic r:id="rId82"/>
    </p:embeddedFont>
    <p:embeddedFont>
      <p:font typeface="Trebuchet MS" panose="020B060302020202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hiz+8vB8iKqWv3pvCO4RxD9c1E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9CB881-F373-4D2F-B659-0D1B5F2D0972}">
  <a:tblStyle styleId="{6F9CB881-F373-4D2F-B659-0D1B5F2D0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font" Target="fonts/font26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Relationship Id="rId87" Type="http://customschemas.google.com/relationships/presentationmetadata" Target="metadata"/><Relationship Id="rId61" Type="http://schemas.openxmlformats.org/officeDocument/2006/relationships/font" Target="fonts/font3.fntdata"/><Relationship Id="rId82" Type="http://schemas.openxmlformats.org/officeDocument/2006/relationships/font" Target="fonts/font24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05a6666d1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g305a6666d1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05a6666d12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305a6666d12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5a6666d1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305a6666d1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05a6666d1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305a6666d1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0e183d0b06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g30e183d0b06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5a6666d1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6" name="Google Shape;736;g305a6666d1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0e183d0b06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0e183d0b06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e183d0b0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0e183d0b0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0e183d0b0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0e183d0b0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0e183d0b06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0e183d0b06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0e183d0b06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0e183d0b06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0e183d0b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5" name="Google Shape;815;g30e183d0b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0e183d0b0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g30e183d0b0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0e183d0b06_4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g30e183d0b06_4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0e183d0b0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g30e183d0b0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0e183d0b0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g30e183d0b0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0e183d0b0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1" name="Google Shape;851;g30e183d0b0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0e183d0b0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g30e183d0b0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0e183d0b06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g30e183d0b06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0e183d0b0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2" name="Google Shape;872;g30e183d0b0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0e183d0b0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30e183d0b0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0e183d0b0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30e183d0b06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0e183d0b06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1" name="Google Shape;891;g30e183d0b06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0e183d0b06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30e183d0b06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0e183d0b0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g30e183d0b0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0e183d0b0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30e183d0b0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0e183d0b06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0e183d0b06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0e183d0b06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0e183d0b06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0e183d0b06_6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0e183d0b06_6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05a6666d1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305a6666d1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0e183d0b06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g30e183d0b06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7" name="Google Shape;9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0e183d0b0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4" name="Google Shape;944;g30e183d0b0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0e183d0b0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g30e183d0b0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0e183d0b06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9" name="Google Shape;959;g30e183d0b06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05a6666d1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5" name="Google Shape;965;g305a6666d12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0e183d0b06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2" name="Google Shape;972;g30e183d0b06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0e183d0b06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9" name="Google Shape;979;g30e183d0b06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6" name="Google Shape;98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0e183d0b0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" name="Google Shape;992;g30e183d0b0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0e183d0b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30e183d0b0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0e183d0b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g30e183d0b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0e183d0b0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7" name="Google Shape;1007;g30e183d0b0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0e183d0b06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4" name="Google Shape;1014;g30e183d0b06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05a6666d12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4" name="Google Shape;1024;g305a6666d12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0e183d0b06_4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2" name="Google Shape;1032;g30e183d0b06_4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0e183d0b06_4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g30e183d0b06_4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05a6666d1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g305a6666d1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05a6666d1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305a6666d1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0e183d0b0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g30e183d0b0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0e183d0b0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g30e183d0b0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2"/>
          <p:cNvSpPr txBox="1">
            <a:spLocks noGrp="1"/>
          </p:cNvSpPr>
          <p:nvPr>
            <p:ph type="ctrTitle"/>
          </p:nvPr>
        </p:nvSpPr>
        <p:spPr>
          <a:xfrm>
            <a:off x="2463850" y="2696525"/>
            <a:ext cx="5965200" cy="1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subTitle" idx="1"/>
          </p:nvPr>
        </p:nvSpPr>
        <p:spPr>
          <a:xfrm>
            <a:off x="4069900" y="419900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42"/>
          <p:cNvGrpSpPr/>
          <p:nvPr/>
        </p:nvGrpSpPr>
        <p:grpSpPr>
          <a:xfrm>
            <a:off x="10" y="-100928"/>
            <a:ext cx="7814189" cy="4966035"/>
            <a:chOff x="10" y="-100928"/>
            <a:chExt cx="7814189" cy="4966035"/>
          </a:xfrm>
        </p:grpSpPr>
        <p:pic>
          <p:nvPicPr>
            <p:cNvPr id="13" name="Google Shape;13;p42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>
              <a:off x="3498688" y="52587"/>
              <a:ext cx="553930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42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>
              <a:off x="2431955" y="4327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42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>
              <a:off x="223000" y="198398"/>
              <a:ext cx="741900" cy="615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42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>
              <a:off x="281147" y="1967940"/>
              <a:ext cx="229556" cy="7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42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>
              <a:off x="10" y="1034708"/>
              <a:ext cx="510680" cy="56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42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>
              <a:off x="1446456" y="52567"/>
              <a:ext cx="635439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2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>
              <a:off x="5582675" y="-13956"/>
              <a:ext cx="741900" cy="615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2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>
              <a:off x="4297827" y="204770"/>
              <a:ext cx="385921" cy="33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2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6012421">
              <a:off x="6624935" y="-99538"/>
              <a:ext cx="229556" cy="7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2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>
              <a:off x="275399" y="2834658"/>
              <a:ext cx="637102" cy="89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2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8100000">
              <a:off x="4779356" y="30675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2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843290">
              <a:off x="267080" y="4077486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2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>
              <a:off x="7265274" y="29349"/>
              <a:ext cx="548925" cy="4708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5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5"/>
          <p:cNvSpPr txBox="1">
            <a:spLocks noGrp="1"/>
          </p:cNvSpPr>
          <p:nvPr>
            <p:ph type="title"/>
          </p:nvPr>
        </p:nvSpPr>
        <p:spPr>
          <a:xfrm>
            <a:off x="931275" y="5688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5"/>
          <p:cNvSpPr txBox="1">
            <a:spLocks noGrp="1"/>
          </p:cNvSpPr>
          <p:nvPr>
            <p:ph type="subTitle" idx="1"/>
          </p:nvPr>
        </p:nvSpPr>
        <p:spPr>
          <a:xfrm>
            <a:off x="931275" y="11415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5"/>
          <p:cNvSpPr>
            <a:spLocks noGrp="1"/>
          </p:cNvSpPr>
          <p:nvPr>
            <p:ph type="pic" idx="2"/>
          </p:nvPr>
        </p:nvSpPr>
        <p:spPr>
          <a:xfrm>
            <a:off x="926050" y="1861395"/>
            <a:ext cx="4284000" cy="27471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55"/>
          <p:cNvSpPr>
            <a:spLocks noGrp="1"/>
          </p:cNvSpPr>
          <p:nvPr>
            <p:ph type="pic" idx="3"/>
          </p:nvPr>
        </p:nvSpPr>
        <p:spPr>
          <a:xfrm>
            <a:off x="5507825" y="535000"/>
            <a:ext cx="2710200" cy="40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2" name="Google Shape;232;p55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233" name="Google Shape;233;p55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234" name="Google Shape;234;p55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55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55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55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0" name="Google Shape;240;p55"/>
            <p:cNvGrpSpPr/>
            <p:nvPr/>
          </p:nvGrpSpPr>
          <p:grpSpPr>
            <a:xfrm>
              <a:off x="-209525" y="433092"/>
              <a:ext cx="1113415" cy="4278214"/>
              <a:chOff x="-209525" y="433092"/>
              <a:chExt cx="1113415" cy="4278214"/>
            </a:xfrm>
          </p:grpSpPr>
          <p:pic>
            <p:nvPicPr>
              <p:cNvPr id="241" name="Google Shape;241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55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55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55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447456" flipH="1">
                <a:off x="385413" y="1601124"/>
                <a:ext cx="229601" cy="728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6" name="Google Shape;246;p55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0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0"/>
          <p:cNvSpPr txBox="1">
            <a:spLocks noGrp="1"/>
          </p:cNvSpPr>
          <p:nvPr>
            <p:ph type="subTitle" idx="1"/>
          </p:nvPr>
        </p:nvSpPr>
        <p:spPr>
          <a:xfrm>
            <a:off x="720250" y="1832376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0"/>
          <p:cNvSpPr txBox="1">
            <a:spLocks noGrp="1"/>
          </p:cNvSpPr>
          <p:nvPr>
            <p:ph type="subTitle" idx="2"/>
          </p:nvPr>
        </p:nvSpPr>
        <p:spPr>
          <a:xfrm>
            <a:off x="3475874" y="1832377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subTitle" idx="3"/>
          </p:nvPr>
        </p:nvSpPr>
        <p:spPr>
          <a:xfrm>
            <a:off x="720250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0"/>
          <p:cNvSpPr txBox="1">
            <a:spLocks noGrp="1"/>
          </p:cNvSpPr>
          <p:nvPr>
            <p:ph type="subTitle" idx="4"/>
          </p:nvPr>
        </p:nvSpPr>
        <p:spPr>
          <a:xfrm>
            <a:off x="3475874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50"/>
          <p:cNvSpPr txBox="1">
            <a:spLocks noGrp="1"/>
          </p:cNvSpPr>
          <p:nvPr>
            <p:ph type="subTitle" idx="5"/>
          </p:nvPr>
        </p:nvSpPr>
        <p:spPr>
          <a:xfrm>
            <a:off x="6231496" y="1832377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50"/>
          <p:cNvSpPr txBox="1">
            <a:spLocks noGrp="1"/>
          </p:cNvSpPr>
          <p:nvPr>
            <p:ph type="subTitle" idx="6"/>
          </p:nvPr>
        </p:nvSpPr>
        <p:spPr>
          <a:xfrm>
            <a:off x="6231496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50"/>
          <p:cNvSpPr txBox="1">
            <a:spLocks noGrp="1"/>
          </p:cNvSpPr>
          <p:nvPr>
            <p:ph type="subTitle" idx="7"/>
          </p:nvPr>
        </p:nvSpPr>
        <p:spPr>
          <a:xfrm>
            <a:off x="720250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9" name="Google Shape;259;p50"/>
          <p:cNvSpPr txBox="1">
            <a:spLocks noGrp="1"/>
          </p:cNvSpPr>
          <p:nvPr>
            <p:ph type="subTitle" idx="8"/>
          </p:nvPr>
        </p:nvSpPr>
        <p:spPr>
          <a:xfrm>
            <a:off x="3480185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0" name="Google Shape;260;p50"/>
          <p:cNvSpPr txBox="1">
            <a:spLocks noGrp="1"/>
          </p:cNvSpPr>
          <p:nvPr>
            <p:ph type="subTitle" idx="9"/>
          </p:nvPr>
        </p:nvSpPr>
        <p:spPr>
          <a:xfrm>
            <a:off x="6235794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1" name="Google Shape;261;p50"/>
          <p:cNvSpPr txBox="1">
            <a:spLocks noGrp="1"/>
          </p:cNvSpPr>
          <p:nvPr>
            <p:ph type="subTitle" idx="13"/>
          </p:nvPr>
        </p:nvSpPr>
        <p:spPr>
          <a:xfrm>
            <a:off x="720250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2" name="Google Shape;262;p50"/>
          <p:cNvSpPr txBox="1">
            <a:spLocks noGrp="1"/>
          </p:cNvSpPr>
          <p:nvPr>
            <p:ph type="subTitle" idx="14"/>
          </p:nvPr>
        </p:nvSpPr>
        <p:spPr>
          <a:xfrm>
            <a:off x="3480185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3" name="Google Shape;263;p50"/>
          <p:cNvSpPr txBox="1">
            <a:spLocks noGrp="1"/>
          </p:cNvSpPr>
          <p:nvPr>
            <p:ph type="subTitle" idx="15"/>
          </p:nvPr>
        </p:nvSpPr>
        <p:spPr>
          <a:xfrm>
            <a:off x="6235794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64" name="Google Shape;264;p50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265" name="Google Shape;265;p50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266" name="Google Shape;266;p50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p50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50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" name="Google Shape;270;p50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" name="Google Shape;272;p50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3" name="Google Shape;273;p50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274" name="Google Shape;274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Google Shape;275;p50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" name="Google Shape;276;p50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50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9" name="Google Shape;279;p50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280" name="Google Shape;280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1" name="Google Shape;281;p50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" name="Google Shape;282;p50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3" name="Google Shape;283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1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1"/>
          <p:cNvSpPr txBox="1">
            <a:spLocks noGrp="1"/>
          </p:cNvSpPr>
          <p:nvPr>
            <p:ph type="title"/>
          </p:nvPr>
        </p:nvSpPr>
        <p:spPr>
          <a:xfrm>
            <a:off x="798375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51"/>
          <p:cNvSpPr txBox="1">
            <a:spLocks noGrp="1"/>
          </p:cNvSpPr>
          <p:nvPr>
            <p:ph type="subTitle" idx="1"/>
          </p:nvPr>
        </p:nvSpPr>
        <p:spPr>
          <a:xfrm>
            <a:off x="798388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51"/>
          <p:cNvSpPr txBox="1">
            <a:spLocks noGrp="1"/>
          </p:cNvSpPr>
          <p:nvPr>
            <p:ph type="title" idx="2"/>
          </p:nvPr>
        </p:nvSpPr>
        <p:spPr>
          <a:xfrm>
            <a:off x="2825688" y="113968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51"/>
          <p:cNvSpPr txBox="1">
            <a:spLocks noGrp="1"/>
          </p:cNvSpPr>
          <p:nvPr>
            <p:ph type="subTitle" idx="3"/>
          </p:nvPr>
        </p:nvSpPr>
        <p:spPr>
          <a:xfrm>
            <a:off x="2825688" y="1898600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51"/>
          <p:cNvSpPr txBox="1">
            <a:spLocks noGrp="1"/>
          </p:cNvSpPr>
          <p:nvPr>
            <p:ph type="title" idx="4"/>
          </p:nvPr>
        </p:nvSpPr>
        <p:spPr>
          <a:xfrm>
            <a:off x="4853000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51"/>
          <p:cNvSpPr txBox="1">
            <a:spLocks noGrp="1"/>
          </p:cNvSpPr>
          <p:nvPr>
            <p:ph type="subTitle" idx="5"/>
          </p:nvPr>
        </p:nvSpPr>
        <p:spPr>
          <a:xfrm>
            <a:off x="4853013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93" name="Google Shape;293;p51"/>
          <p:cNvGrpSpPr/>
          <p:nvPr/>
        </p:nvGrpSpPr>
        <p:grpSpPr>
          <a:xfrm>
            <a:off x="-70375" y="-23918"/>
            <a:ext cx="9538870" cy="5268794"/>
            <a:chOff x="-70375" y="-23918"/>
            <a:chExt cx="9538870" cy="5268794"/>
          </a:xfrm>
        </p:grpSpPr>
        <p:grpSp>
          <p:nvGrpSpPr>
            <p:cNvPr id="294" name="Google Shape;294;p51"/>
            <p:cNvGrpSpPr/>
            <p:nvPr/>
          </p:nvGrpSpPr>
          <p:grpSpPr>
            <a:xfrm>
              <a:off x="-70375" y="-13956"/>
              <a:ext cx="3041302" cy="2383394"/>
              <a:chOff x="-70375" y="-13956"/>
              <a:chExt cx="3041302" cy="2383394"/>
            </a:xfrm>
          </p:grpSpPr>
          <p:pic>
            <p:nvPicPr>
              <p:cNvPr id="295" name="Google Shape;295;p51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10800000" flipH="1">
                <a:off x="86423" y="442268"/>
                <a:ext cx="444142" cy="6371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-7092816" flipH="1">
                <a:off x="31538" y="119627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51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9" y="1898602"/>
                <a:ext cx="548925" cy="4708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2416996" y="525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51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40160" y="-13941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0" name="Google Shape;300;p51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1853152" y="204772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51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6012422" flipH="1">
                <a:off x="193719" y="-200737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2" name="Google Shape;302;p51"/>
            <p:cNvGrpSpPr/>
            <p:nvPr/>
          </p:nvGrpSpPr>
          <p:grpSpPr>
            <a:xfrm>
              <a:off x="6101585" y="-23918"/>
              <a:ext cx="3366911" cy="2414926"/>
              <a:chOff x="6101585" y="-23918"/>
              <a:chExt cx="3366911" cy="2414926"/>
            </a:xfrm>
          </p:grpSpPr>
          <p:pic>
            <p:nvPicPr>
              <p:cNvPr id="303" name="Google Shape;303;p51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flipH="1">
                <a:off x="8492015" y="472864"/>
                <a:ext cx="229557" cy="728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51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6101585" y="161220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51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flipH="1">
                <a:off x="7833568" y="0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51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flipH="1">
                <a:off x="8670453" y="974658"/>
                <a:ext cx="510681" cy="5605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" name="Google Shape;307;p51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6969072" y="-23918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" name="Google Shape;308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 flipH="1">
                <a:off x="8670442" y="1908605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51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250584" y="127117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" name="Google Shape;310;p51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7714949" flipH="1">
                <a:off x="8704268" y="11482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1" name="Google Shape;311;p51"/>
            <p:cNvGrpSpPr/>
            <p:nvPr/>
          </p:nvGrpSpPr>
          <p:grpSpPr>
            <a:xfrm>
              <a:off x="3379278" y="4401555"/>
              <a:ext cx="2313077" cy="843320"/>
              <a:chOff x="3379278" y="4401555"/>
              <a:chExt cx="2313077" cy="843320"/>
            </a:xfrm>
          </p:grpSpPr>
          <p:pic>
            <p:nvPicPr>
              <p:cNvPr id="312" name="Google Shape;312;p51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-843289" flipH="1">
                <a:off x="4077785" y="4457255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51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flipH="1">
                <a:off x="3379278" y="4561658"/>
                <a:ext cx="510681" cy="5605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 flipH="1">
                <a:off x="4707367" y="442993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51"/>
              <p:cNvPicPr preferRelativeResize="0"/>
              <p:nvPr/>
            </p:nvPicPr>
            <p:blipFill rotWithShape="1">
              <a:blip r:embed="rId12">
                <a:alphaModFix amt="40000"/>
              </a:blip>
              <a:srcRect/>
              <a:stretch/>
            </p:blipFill>
            <p:spPr>
              <a:xfrm rot="10800000" flipH="1">
                <a:off x="5254580" y="4706619"/>
                <a:ext cx="437775" cy="498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2"/>
          <p:cNvSpPr txBox="1">
            <a:spLocks noGrp="1"/>
          </p:cNvSpPr>
          <p:nvPr>
            <p:ph type="title" hasCustomPrompt="1"/>
          </p:nvPr>
        </p:nvSpPr>
        <p:spPr>
          <a:xfrm>
            <a:off x="1525500" y="1516350"/>
            <a:ext cx="60930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9" name="Google Shape;319;p52"/>
          <p:cNvSpPr txBox="1">
            <a:spLocks noGrp="1"/>
          </p:cNvSpPr>
          <p:nvPr>
            <p:ph type="subTitle" idx="1"/>
          </p:nvPr>
        </p:nvSpPr>
        <p:spPr>
          <a:xfrm>
            <a:off x="1525525" y="2749050"/>
            <a:ext cx="60930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20" name="Google Shape;320;p52"/>
          <p:cNvGrpSpPr/>
          <p:nvPr/>
        </p:nvGrpSpPr>
        <p:grpSpPr>
          <a:xfrm>
            <a:off x="-231169" y="-249397"/>
            <a:ext cx="9714194" cy="5736712"/>
            <a:chOff x="-231169" y="-249397"/>
            <a:chExt cx="9714194" cy="5736712"/>
          </a:xfrm>
        </p:grpSpPr>
        <p:grpSp>
          <p:nvGrpSpPr>
            <p:cNvPr id="321" name="Google Shape;321;p52"/>
            <p:cNvGrpSpPr/>
            <p:nvPr/>
          </p:nvGrpSpPr>
          <p:grpSpPr>
            <a:xfrm rot="5400000">
              <a:off x="6855550" y="-310324"/>
              <a:ext cx="2385119" cy="2506972"/>
              <a:chOff x="-291450" y="-262423"/>
              <a:chExt cx="2385119" cy="2506972"/>
            </a:xfrm>
          </p:grpSpPr>
          <p:pic>
            <p:nvPicPr>
              <p:cNvPr id="322" name="Google Shape;322;p5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Google Shape;324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Google Shape;325;p5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98885" y="115050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Google Shape;326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9" name="Google Shape;329;p52"/>
            <p:cNvGrpSpPr/>
            <p:nvPr/>
          </p:nvGrpSpPr>
          <p:grpSpPr>
            <a:xfrm>
              <a:off x="7416524" y="2958239"/>
              <a:ext cx="2066501" cy="2297172"/>
              <a:chOff x="7479574" y="2926714"/>
              <a:chExt cx="2066501" cy="2297172"/>
            </a:xfrm>
          </p:grpSpPr>
          <p:pic>
            <p:nvPicPr>
              <p:cNvPr id="330" name="Google Shape;330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37638" y="3019962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16245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Google Shape;333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8041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7" name="Google Shape;337;p52"/>
            <p:cNvGrpSpPr/>
            <p:nvPr/>
          </p:nvGrpSpPr>
          <p:grpSpPr>
            <a:xfrm rot="10800000" flipH="1">
              <a:off x="-209525" y="2979842"/>
              <a:ext cx="2385119" cy="2507473"/>
              <a:chOff x="-291450" y="-262423"/>
              <a:chExt cx="2385119" cy="2506972"/>
            </a:xfrm>
          </p:grpSpPr>
          <p:pic>
            <p:nvPicPr>
              <p:cNvPr id="338" name="Google Shape;338;p5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Google Shape;339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" name="Google Shape;340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Google Shape;341;p5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" name="Google Shape;342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3" name="Google Shape;343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5" name="Google Shape;345;p52"/>
            <p:cNvGrpSpPr/>
            <p:nvPr/>
          </p:nvGrpSpPr>
          <p:grpSpPr>
            <a:xfrm rot="10800000">
              <a:off x="-231169" y="-211575"/>
              <a:ext cx="2270829" cy="1898886"/>
              <a:chOff x="7427022" y="3325380"/>
              <a:chExt cx="2253253" cy="1898506"/>
            </a:xfrm>
          </p:grpSpPr>
          <p:pic>
            <p:nvPicPr>
              <p:cNvPr id="346" name="Google Shape;346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897351">
                <a:off x="8994389" y="3434808"/>
                <a:ext cx="554001" cy="48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803521" y="3705077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7427022" y="4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Google Shape;349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Google Shape;350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" name="Google Shape;351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2" name="Google Shape;352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6" name="Google Shape;356;p53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357" name="Google Shape;357;p53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358" name="Google Shape;358;p5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9" name="Google Shape;359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p5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" name="Google Shape;361;p5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" name="Google Shape;362;p5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4" name="Google Shape;364;p53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5" name="Google Shape;365;p53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366" name="Google Shape;366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" name="Google Shape;367;p5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" name="Google Shape;368;p5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" name="Google Shape;369;p5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" name="Google Shape;370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1" name="Google Shape;371;p53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372" name="Google Shape;372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" name="Google Shape;373;p53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" name="Google Shape;374;p5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" name="Google Shape;376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4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80" name="Google Shape;380;p54"/>
          <p:cNvGrpSpPr/>
          <p:nvPr/>
        </p:nvGrpSpPr>
        <p:grpSpPr>
          <a:xfrm>
            <a:off x="-59657" y="-245152"/>
            <a:ext cx="9511199" cy="5930747"/>
            <a:chOff x="-59657" y="-245152"/>
            <a:chExt cx="9511199" cy="5930747"/>
          </a:xfrm>
        </p:grpSpPr>
        <p:grpSp>
          <p:nvGrpSpPr>
            <p:cNvPr id="381" name="Google Shape;381;p54"/>
            <p:cNvGrpSpPr/>
            <p:nvPr/>
          </p:nvGrpSpPr>
          <p:grpSpPr>
            <a:xfrm>
              <a:off x="5326868" y="-245152"/>
              <a:ext cx="2789256" cy="838865"/>
              <a:chOff x="4014343" y="4556773"/>
              <a:chExt cx="2789256" cy="838865"/>
            </a:xfrm>
          </p:grpSpPr>
          <p:pic>
            <p:nvPicPr>
              <p:cNvPr id="382" name="Google Shape;382;p5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3" name="Google Shape;383;p5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" name="Google Shape;384;p5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" name="Google Shape;385;p5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Google Shape;386;p5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7" name="Google Shape;387;p54"/>
            <p:cNvGrpSpPr/>
            <p:nvPr/>
          </p:nvGrpSpPr>
          <p:grpSpPr>
            <a:xfrm rot="5400000">
              <a:off x="429959" y="3746051"/>
              <a:ext cx="1449928" cy="2429160"/>
              <a:chOff x="8015698" y="789037"/>
              <a:chExt cx="1449928" cy="2429160"/>
            </a:xfrm>
          </p:grpSpPr>
          <p:pic>
            <p:nvPicPr>
              <p:cNvPr id="388" name="Google Shape;388;p5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" name="Google Shape;389;p54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5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p5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" name="Google Shape;392;p5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3" name="Google Shape;393;p54"/>
            <p:cNvGrpSpPr/>
            <p:nvPr/>
          </p:nvGrpSpPr>
          <p:grpSpPr>
            <a:xfrm>
              <a:off x="7485585" y="3730758"/>
              <a:ext cx="1965957" cy="1639086"/>
              <a:chOff x="7485585" y="3730758"/>
              <a:chExt cx="1965957" cy="1639086"/>
            </a:xfrm>
          </p:grpSpPr>
          <p:grpSp>
            <p:nvGrpSpPr>
              <p:cNvPr id="394" name="Google Shape;394;p54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395" name="Google Shape;395;p54"/>
                <p:cNvPicPr preferRelativeResize="0"/>
                <p:nvPr/>
              </p:nvPicPr>
              <p:blipFill rotWithShape="1">
                <a:blip r:embed="rId8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6" name="Google Shape;396;p54"/>
                <p:cNvPicPr preferRelativeResize="0"/>
                <p:nvPr/>
              </p:nvPicPr>
              <p:blipFill rotWithShape="1">
                <a:blip r:embed="rId10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97" name="Google Shape;397;p5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8" name="Google Shape;398;p5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9" name="Google Shape;399;p54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 txBox="1">
            <a:spLocks noGrp="1"/>
          </p:cNvSpPr>
          <p:nvPr>
            <p:ph type="ctrTitle"/>
          </p:nvPr>
        </p:nvSpPr>
        <p:spPr>
          <a:xfrm>
            <a:off x="3143900" y="871313"/>
            <a:ext cx="2856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1"/>
          </p:nvPr>
        </p:nvSpPr>
        <p:spPr>
          <a:xfrm>
            <a:off x="3143950" y="1829838"/>
            <a:ext cx="2856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4" name="Google Shape;404;p56"/>
          <p:cNvSpPr txBox="1"/>
          <p:nvPr/>
        </p:nvSpPr>
        <p:spPr>
          <a:xfrm>
            <a:off x="3143941" y="3364338"/>
            <a:ext cx="285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</a:t>
            </a: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including icons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and infographics &amp; images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dk1"/>
              </a:solidFill>
              <a:highlight>
                <a:srgbClr val="DFDEFC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05" name="Google Shape;405;p56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406" name="Google Shape;406;p56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407" name="Google Shape;407;p5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8" name="Google Shape;408;p5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" name="Google Shape;409;p5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0" name="Google Shape;410;p5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1" name="Google Shape;411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" name="Google Shape;412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3" name="Google Shape;413;p56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414" name="Google Shape;414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5" name="Google Shape;415;p56"/>
              <p:cNvPicPr preferRelativeResize="0"/>
              <p:nvPr/>
            </p:nvPicPr>
            <p:blipFill rotWithShape="1">
              <a:blip r:embed="rId12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" name="Google Shape;416;p5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" name="Google Shape;417;p56"/>
              <p:cNvPicPr preferRelativeResize="0"/>
              <p:nvPr/>
            </p:nvPicPr>
            <p:blipFill rotWithShape="1">
              <a:blip r:embed="rId13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Google Shape;418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9" name="Google Shape;419;p5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" name="Google Shape;420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" name="Google Shape;421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5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426" name="Google Shape;426;p57"/>
          <p:cNvGrpSpPr/>
          <p:nvPr/>
        </p:nvGrpSpPr>
        <p:grpSpPr>
          <a:xfrm>
            <a:off x="-106137" y="-262423"/>
            <a:ext cx="9786412" cy="5486309"/>
            <a:chOff x="-106137" y="-262423"/>
            <a:chExt cx="9786412" cy="5486309"/>
          </a:xfrm>
        </p:grpSpPr>
        <p:grpSp>
          <p:nvGrpSpPr>
            <p:cNvPr id="427" name="Google Shape;427;p57"/>
            <p:cNvGrpSpPr/>
            <p:nvPr/>
          </p:nvGrpSpPr>
          <p:grpSpPr>
            <a:xfrm>
              <a:off x="-106137" y="-262423"/>
              <a:ext cx="3099596" cy="2506972"/>
              <a:chOff x="-106137" y="-262423"/>
              <a:chExt cx="3099596" cy="2506972"/>
            </a:xfrm>
          </p:grpSpPr>
          <p:pic>
            <p:nvPicPr>
              <p:cNvPr id="428" name="Google Shape;428;p5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9" name="Google Shape;429;p5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614055" y="-262423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0" name="Google Shape;430;p5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106137" y="556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1" name="Google Shape;431;p5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39435" y="1112583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2" name="Google Shape;432;p5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Google Shape;433;p5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5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2499810" y="-231538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5" name="Google Shape;435;p57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436" name="Google Shape;436;p5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" name="Google Shape;437;p5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5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p5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Google Shape;440;p5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p5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5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46" name="Google Shape;446;p62"/>
          <p:cNvGrpSpPr/>
          <p:nvPr/>
        </p:nvGrpSpPr>
        <p:grpSpPr>
          <a:xfrm>
            <a:off x="-291450" y="-262423"/>
            <a:ext cx="9971725" cy="5486309"/>
            <a:chOff x="-291450" y="-262423"/>
            <a:chExt cx="9971725" cy="5486309"/>
          </a:xfrm>
        </p:grpSpPr>
        <p:grpSp>
          <p:nvGrpSpPr>
            <p:cNvPr id="447" name="Google Shape;447;p62"/>
            <p:cNvGrpSpPr/>
            <p:nvPr/>
          </p:nvGrpSpPr>
          <p:grpSpPr>
            <a:xfrm>
              <a:off x="-291450" y="-262423"/>
              <a:ext cx="2385119" cy="2506972"/>
              <a:chOff x="-291450" y="-262423"/>
              <a:chExt cx="2385119" cy="2506972"/>
            </a:xfrm>
          </p:grpSpPr>
          <p:pic>
            <p:nvPicPr>
              <p:cNvPr id="448" name="Google Shape;448;p6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9" name="Google Shape;449;p6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6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5" name="Google Shape;455;p62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456" name="Google Shape;456;p6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" name="Google Shape;457;p6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6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6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6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6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2" name="Google Shape;462;p6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3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6" name="Google Shape;466;p63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63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468" name="Google Shape;468;p63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469" name="Google Shape;469;p6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6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6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6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5" name="Google Shape;475;p63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476" name="Google Shape;476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" name="Google Shape;477;p63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8" name="Google Shape;478;p6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6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" name="Google Shape;481;p6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2" name="Google Shape;482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" name="Google Shape;483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4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title" idx="2"/>
          </p:nvPr>
        </p:nvSpPr>
        <p:spPr>
          <a:xfrm>
            <a:off x="71997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title" idx="3"/>
          </p:nvPr>
        </p:nvSpPr>
        <p:spPr>
          <a:xfrm>
            <a:off x="71997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title" idx="4"/>
          </p:nvPr>
        </p:nvSpPr>
        <p:spPr>
          <a:xfrm>
            <a:off x="3419250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title" idx="5"/>
          </p:nvPr>
        </p:nvSpPr>
        <p:spPr>
          <a:xfrm>
            <a:off x="3419250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title" idx="6"/>
          </p:nvPr>
        </p:nvSpPr>
        <p:spPr>
          <a:xfrm>
            <a:off x="611852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title" idx="7"/>
          </p:nvPr>
        </p:nvSpPr>
        <p:spPr>
          <a:xfrm>
            <a:off x="611852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subTitle" idx="1"/>
          </p:nvPr>
        </p:nvSpPr>
        <p:spPr>
          <a:xfrm>
            <a:off x="71997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subTitle" idx="8"/>
          </p:nvPr>
        </p:nvSpPr>
        <p:spPr>
          <a:xfrm>
            <a:off x="3419250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subTitle" idx="9"/>
          </p:nvPr>
        </p:nvSpPr>
        <p:spPr>
          <a:xfrm>
            <a:off x="611852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subTitle" idx="13"/>
          </p:nvPr>
        </p:nvSpPr>
        <p:spPr>
          <a:xfrm>
            <a:off x="71997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ubTitle" idx="14"/>
          </p:nvPr>
        </p:nvSpPr>
        <p:spPr>
          <a:xfrm>
            <a:off x="3419250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subTitle" idx="15"/>
          </p:nvPr>
        </p:nvSpPr>
        <p:spPr>
          <a:xfrm>
            <a:off x="611852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1" name="Google Shape;41;p44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42" name="Google Shape;42;p44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43" name="Google Shape;43;p4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44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4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4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4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9;p44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" name="Google Shape;50;p44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51" name="Google Shape;51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52;p44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Google Shape;53;p4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4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6" name="Google Shape;56;p44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57" name="Google Shape;57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Google Shape;58;p44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4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64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66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491" name="Google Shape;491;p66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492" name="Google Shape;492;p6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" name="Google Shape;493;p6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" name="Google Shape;494;p6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5" name="Google Shape;495;p6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6" name="Google Shape;496;p66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497" name="Google Shape;497;p6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8" name="Google Shape;498;p6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Google Shape;499;p6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Google Shape;500;p6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1" name="Google Shape;501;p6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2" name="Google Shape;502;p66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503" name="Google Shape;503;p66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504" name="Google Shape;504;p66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5" name="Google Shape;505;p66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06" name="Google Shape;506;p6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" name="Google Shape;507;p6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8" name="Google Shape;508;p6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67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512" name="Google Shape;512;p67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513" name="Google Shape;513;p6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4" name="Google Shape;514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5" name="Google Shape;515;p6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" name="Google Shape;516;p6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7" name="Google Shape;517;p6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8" name="Google Shape;518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9" name="Google Shape;519;p6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67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521" name="Google Shape;521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2" name="Google Shape;522;p6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3" name="Google Shape;523;p6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4" name="Google Shape;524;p6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" name="Google Shape;525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67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527" name="Google Shape;527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8" name="Google Shape;528;p67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9" name="Google Shape;529;p6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0" name="Google Shape;530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1" name="Google Shape;531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68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535" name="Google Shape;535;p68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536" name="Google Shape;536;p6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7" name="Google Shape;537;p6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" name="Google Shape;538;p6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" name="Google Shape;539;p6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0" name="Google Shape;540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" name="Google Shape;541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2" name="Google Shape;542;p68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543" name="Google Shape;543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4" name="Google Shape;544;p68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5" name="Google Shape;545;p6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" name="Google Shape;546;p6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7" name="Google Shape;547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" name="Google Shape;548;p6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" name="Google Shape;549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0" name="Google Shape;550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45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5"/>
          <p:cNvSpPr txBox="1">
            <a:spLocks noGrp="1"/>
          </p:cNvSpPr>
          <p:nvPr>
            <p:ph type="title"/>
          </p:nvPr>
        </p:nvSpPr>
        <p:spPr>
          <a:xfrm>
            <a:off x="715100" y="3191300"/>
            <a:ext cx="3943500" cy="1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45"/>
          <p:cNvSpPr txBox="1">
            <a:spLocks noGrp="1"/>
          </p:cNvSpPr>
          <p:nvPr>
            <p:ph type="title" idx="2"/>
          </p:nvPr>
        </p:nvSpPr>
        <p:spPr>
          <a:xfrm>
            <a:off x="715100" y="2221400"/>
            <a:ext cx="1117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45"/>
          <p:cNvGrpSpPr/>
          <p:nvPr/>
        </p:nvGrpSpPr>
        <p:grpSpPr>
          <a:xfrm>
            <a:off x="2526600" y="-13956"/>
            <a:ext cx="6941895" cy="4048582"/>
            <a:chOff x="2526600" y="-13956"/>
            <a:chExt cx="6941895" cy="4048582"/>
          </a:xfrm>
        </p:grpSpPr>
        <p:pic>
          <p:nvPicPr>
            <p:cNvPr id="67" name="Google Shape;67;p45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5013971" y="52590"/>
              <a:ext cx="553931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001820" y="52579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45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7833568" y="0"/>
              <a:ext cx="741901" cy="615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45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flipH="1">
              <a:off x="8637728" y="1012858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45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flipH="1">
              <a:off x="6984697" y="52570"/>
              <a:ext cx="635440" cy="635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45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 flipH="1">
              <a:off x="8468742" y="2538730"/>
              <a:ext cx="553931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45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3787168" y="74573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10800000" flipH="1">
              <a:off x="8250596" y="1636622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45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 flipH="1">
              <a:off x="3137135" y="-13941"/>
              <a:ext cx="741901" cy="615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45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4450127" y="20477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45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-6012422" flipH="1">
              <a:off x="2790694" y="-200737"/>
              <a:ext cx="229556" cy="728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-843289" flipH="1">
              <a:off x="8328748" y="3247005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45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7714949" flipH="1">
              <a:off x="8704268" y="128777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6"/>
          <p:cNvSpPr txBox="1">
            <a:spLocks noGrp="1"/>
          </p:cNvSpPr>
          <p:nvPr>
            <p:ph type="title"/>
          </p:nvPr>
        </p:nvSpPr>
        <p:spPr>
          <a:xfrm>
            <a:off x="715088" y="1141750"/>
            <a:ext cx="31737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body" idx="1"/>
          </p:nvPr>
        </p:nvSpPr>
        <p:spPr>
          <a:xfrm>
            <a:off x="715088" y="2168350"/>
            <a:ext cx="3173700" cy="1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46"/>
          <p:cNvSpPr>
            <a:spLocks noGrp="1"/>
          </p:cNvSpPr>
          <p:nvPr>
            <p:ph type="pic" idx="2"/>
          </p:nvPr>
        </p:nvSpPr>
        <p:spPr>
          <a:xfrm>
            <a:off x="3888800" y="535000"/>
            <a:ext cx="4540200" cy="407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" name="Google Shape;85;p46"/>
          <p:cNvGrpSpPr/>
          <p:nvPr/>
        </p:nvGrpSpPr>
        <p:grpSpPr>
          <a:xfrm>
            <a:off x="-291450" y="-262423"/>
            <a:ext cx="9971725" cy="5486309"/>
            <a:chOff x="-291450" y="-262423"/>
            <a:chExt cx="9971725" cy="5486309"/>
          </a:xfrm>
        </p:grpSpPr>
        <p:grpSp>
          <p:nvGrpSpPr>
            <p:cNvPr id="86" name="Google Shape;86;p46"/>
            <p:cNvGrpSpPr/>
            <p:nvPr/>
          </p:nvGrpSpPr>
          <p:grpSpPr>
            <a:xfrm>
              <a:off x="-291450" y="-262423"/>
              <a:ext cx="2385119" cy="2506972"/>
              <a:chOff x="-291450" y="-262423"/>
              <a:chExt cx="2385119" cy="2506972"/>
            </a:xfrm>
          </p:grpSpPr>
          <p:pic>
            <p:nvPicPr>
              <p:cNvPr id="87" name="Google Shape;87;p4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4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4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4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4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4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4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" name="Google Shape;94;p46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95" name="Google Shape;95;p4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4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4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4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Google Shape;99;p4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4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4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43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106" name="Google Shape;106;p43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107" name="Google Shape;107;p4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" name="Google Shape;108;p4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4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4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" name="Google Shape;111;p43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112" name="Google Shape;112;p4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4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4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4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4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" name="Google Shape;117;p43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118" name="Google Shape;118;p43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19" name="Google Shape;119;p43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0" name="Google Shape;120;p43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21" name="Google Shape;121;p4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Google Shape;122;p4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4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28" name="Google Shape;128;p58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129" name="Google Shape;129;p58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130" name="Google Shape;130;p5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5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" name="Google Shape;133;p5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4" name="Google Shape;134;p58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135" name="Google Shape;135;p5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5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5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Google Shape;139;p5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0" name="Google Shape;140;p58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141" name="Google Shape;141;p58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42" name="Google Shape;142;p58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3" name="Google Shape;143;p58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44" name="Google Shape;144;p5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5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5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7"/>
          <p:cNvSpPr txBox="1">
            <a:spLocks noGrp="1"/>
          </p:cNvSpPr>
          <p:nvPr>
            <p:ph type="subTitle" idx="1"/>
          </p:nvPr>
        </p:nvSpPr>
        <p:spPr>
          <a:xfrm>
            <a:off x="4866275" y="2421751"/>
            <a:ext cx="2619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7"/>
          <p:cNvSpPr txBox="1">
            <a:spLocks noGrp="1"/>
          </p:cNvSpPr>
          <p:nvPr>
            <p:ph type="subTitle" idx="2"/>
          </p:nvPr>
        </p:nvSpPr>
        <p:spPr>
          <a:xfrm>
            <a:off x="1658400" y="2421751"/>
            <a:ext cx="2619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7"/>
          <p:cNvSpPr txBox="1">
            <a:spLocks noGrp="1"/>
          </p:cNvSpPr>
          <p:nvPr>
            <p:ph type="subTitle" idx="3"/>
          </p:nvPr>
        </p:nvSpPr>
        <p:spPr>
          <a:xfrm>
            <a:off x="1658412" y="1924300"/>
            <a:ext cx="2619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subTitle" idx="4"/>
          </p:nvPr>
        </p:nvSpPr>
        <p:spPr>
          <a:xfrm>
            <a:off x="4866288" y="1924300"/>
            <a:ext cx="2619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4" name="Google Shape;154;p47"/>
          <p:cNvGrpSpPr/>
          <p:nvPr/>
        </p:nvGrpSpPr>
        <p:grpSpPr>
          <a:xfrm>
            <a:off x="-59657" y="-245152"/>
            <a:ext cx="9511199" cy="5930747"/>
            <a:chOff x="-59657" y="-245152"/>
            <a:chExt cx="9511199" cy="5930747"/>
          </a:xfrm>
        </p:grpSpPr>
        <p:grpSp>
          <p:nvGrpSpPr>
            <p:cNvPr id="155" name="Google Shape;155;p47"/>
            <p:cNvGrpSpPr/>
            <p:nvPr/>
          </p:nvGrpSpPr>
          <p:grpSpPr>
            <a:xfrm>
              <a:off x="5326868" y="-245152"/>
              <a:ext cx="2789256" cy="838865"/>
              <a:chOff x="4014343" y="4556773"/>
              <a:chExt cx="2789256" cy="838865"/>
            </a:xfrm>
          </p:grpSpPr>
          <p:pic>
            <p:nvPicPr>
              <p:cNvPr id="156" name="Google Shape;156;p4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Google Shape;157;p4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4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4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4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1" name="Google Shape;161;p47"/>
            <p:cNvGrpSpPr/>
            <p:nvPr/>
          </p:nvGrpSpPr>
          <p:grpSpPr>
            <a:xfrm rot="5400000">
              <a:off x="429959" y="3746051"/>
              <a:ext cx="1449928" cy="2429160"/>
              <a:chOff x="8015698" y="789037"/>
              <a:chExt cx="1449928" cy="2429160"/>
            </a:xfrm>
          </p:grpSpPr>
          <p:pic>
            <p:nvPicPr>
              <p:cNvPr id="162" name="Google Shape;162;p4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4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4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4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4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7" name="Google Shape;167;p47"/>
            <p:cNvGrpSpPr/>
            <p:nvPr/>
          </p:nvGrpSpPr>
          <p:grpSpPr>
            <a:xfrm>
              <a:off x="7485585" y="3730758"/>
              <a:ext cx="1965957" cy="1639086"/>
              <a:chOff x="7485585" y="3730758"/>
              <a:chExt cx="1965957" cy="1639086"/>
            </a:xfrm>
          </p:grpSpPr>
          <p:grpSp>
            <p:nvGrpSpPr>
              <p:cNvPr id="168" name="Google Shape;168;p47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69" name="Google Shape;169;p47"/>
                <p:cNvPicPr preferRelativeResize="0"/>
                <p:nvPr/>
              </p:nvPicPr>
              <p:blipFill rotWithShape="1">
                <a:blip r:embed="rId8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0" name="Google Shape;170;p47"/>
                <p:cNvPicPr preferRelativeResize="0"/>
                <p:nvPr/>
              </p:nvPicPr>
              <p:blipFill rotWithShape="1">
                <a:blip r:embed="rId10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1" name="Google Shape;171;p4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4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p47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8"/>
          <p:cNvSpPr txBox="1">
            <a:spLocks noGrp="1"/>
          </p:cNvSpPr>
          <p:nvPr>
            <p:ph type="subTitle" idx="1"/>
          </p:nvPr>
        </p:nvSpPr>
        <p:spPr>
          <a:xfrm>
            <a:off x="937625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8"/>
          <p:cNvSpPr txBox="1">
            <a:spLocks noGrp="1"/>
          </p:cNvSpPr>
          <p:nvPr>
            <p:ph type="subTitle" idx="2"/>
          </p:nvPr>
        </p:nvSpPr>
        <p:spPr>
          <a:xfrm>
            <a:off x="3484347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8"/>
          <p:cNvSpPr txBox="1">
            <a:spLocks noGrp="1"/>
          </p:cNvSpPr>
          <p:nvPr>
            <p:ph type="subTitle" idx="3"/>
          </p:nvPr>
        </p:nvSpPr>
        <p:spPr>
          <a:xfrm>
            <a:off x="6031075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ubTitle" idx="4"/>
          </p:nvPr>
        </p:nvSpPr>
        <p:spPr>
          <a:xfrm>
            <a:off x="937625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1" name="Google Shape;181;p48"/>
          <p:cNvSpPr txBox="1">
            <a:spLocks noGrp="1"/>
          </p:cNvSpPr>
          <p:nvPr>
            <p:ph type="subTitle" idx="5"/>
          </p:nvPr>
        </p:nvSpPr>
        <p:spPr>
          <a:xfrm>
            <a:off x="3484350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2" name="Google Shape;182;p48"/>
          <p:cNvSpPr txBox="1">
            <a:spLocks noGrp="1"/>
          </p:cNvSpPr>
          <p:nvPr>
            <p:ph type="subTitle" idx="6"/>
          </p:nvPr>
        </p:nvSpPr>
        <p:spPr>
          <a:xfrm>
            <a:off x="6031075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3" name="Google Shape;183;p48"/>
          <p:cNvGrpSpPr/>
          <p:nvPr/>
        </p:nvGrpSpPr>
        <p:grpSpPr>
          <a:xfrm>
            <a:off x="-116642" y="1433012"/>
            <a:ext cx="9365942" cy="3076074"/>
            <a:chOff x="-116642" y="1433012"/>
            <a:chExt cx="9365942" cy="3076074"/>
          </a:xfrm>
        </p:grpSpPr>
        <p:grpSp>
          <p:nvGrpSpPr>
            <p:cNvPr id="184" name="Google Shape;184;p48"/>
            <p:cNvGrpSpPr/>
            <p:nvPr/>
          </p:nvGrpSpPr>
          <p:grpSpPr>
            <a:xfrm>
              <a:off x="-116642" y="2011158"/>
              <a:ext cx="850332" cy="1911575"/>
              <a:chOff x="-116642" y="2011158"/>
              <a:chExt cx="850332" cy="1911575"/>
            </a:xfrm>
          </p:grpSpPr>
          <p:pic>
            <p:nvPicPr>
              <p:cNvPr id="185" name="Google Shape;185;p4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-3" y="2086215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186;p4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223010" y="20111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4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31499" y="2657233"/>
                <a:ext cx="637102" cy="89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4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684309">
                <a:off x="-49695" y="3143761"/>
                <a:ext cx="548939" cy="7319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9" name="Google Shape;189;p48"/>
            <p:cNvGrpSpPr/>
            <p:nvPr/>
          </p:nvGrpSpPr>
          <p:grpSpPr>
            <a:xfrm>
              <a:off x="8280076" y="1433012"/>
              <a:ext cx="969224" cy="3076074"/>
              <a:chOff x="8280076" y="1433012"/>
              <a:chExt cx="969224" cy="3076074"/>
            </a:xfrm>
          </p:grpSpPr>
          <p:pic>
            <p:nvPicPr>
              <p:cNvPr id="190" name="Google Shape;190;p4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8624788" y="1433012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91;p4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8428900" y="3621098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" name="Google Shape;192;p4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507400" y="279611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4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6012421">
                <a:off x="8685072" y="229641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48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8100000">
                <a:off x="8411681" y="1901625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4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>
                <a:off x="8420974" y="40382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9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subTitle" idx="1"/>
          </p:nvPr>
        </p:nvSpPr>
        <p:spPr>
          <a:xfrm>
            <a:off x="1163725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0" name="Google Shape;200;p49"/>
          <p:cNvSpPr txBox="1">
            <a:spLocks noGrp="1"/>
          </p:cNvSpPr>
          <p:nvPr>
            <p:ph type="subTitle" idx="2"/>
          </p:nvPr>
        </p:nvSpPr>
        <p:spPr>
          <a:xfrm>
            <a:off x="1163725" y="1832375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subTitle" idx="3"/>
          </p:nvPr>
        </p:nvSpPr>
        <p:spPr>
          <a:xfrm>
            <a:off x="5013250" y="1832375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9"/>
          <p:cNvSpPr txBox="1">
            <a:spLocks noGrp="1"/>
          </p:cNvSpPr>
          <p:nvPr>
            <p:ph type="subTitle" idx="4"/>
          </p:nvPr>
        </p:nvSpPr>
        <p:spPr>
          <a:xfrm>
            <a:off x="1163725" y="3580700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subTitle" idx="5"/>
          </p:nvPr>
        </p:nvSpPr>
        <p:spPr>
          <a:xfrm>
            <a:off x="5013250" y="3580700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9"/>
          <p:cNvSpPr txBox="1">
            <a:spLocks noGrp="1"/>
          </p:cNvSpPr>
          <p:nvPr>
            <p:ph type="subTitle" idx="6"/>
          </p:nvPr>
        </p:nvSpPr>
        <p:spPr>
          <a:xfrm>
            <a:off x="1163725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subTitle" idx="7"/>
          </p:nvPr>
        </p:nvSpPr>
        <p:spPr>
          <a:xfrm>
            <a:off x="5013250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subTitle" idx="8"/>
          </p:nvPr>
        </p:nvSpPr>
        <p:spPr>
          <a:xfrm>
            <a:off x="5013250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07" name="Google Shape;207;p49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208" name="Google Shape;208;p49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209" name="Google Shape;209;p49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49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49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49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3" name="Google Shape;213;p49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214" name="Google Shape;214;p49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49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49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" name="Google Shape;217;p49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" name="Google Shape;218;p49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9" name="Google Shape;219;p49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220" name="Google Shape;220;p49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221" name="Google Shape;221;p49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2" name="Google Shape;222;p49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23" name="Google Shape;223;p49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49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49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udex"/>
              <a:buNone/>
              <a:defRPr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18" Type="http://schemas.openxmlformats.org/officeDocument/2006/relationships/image" Target="../media/image40.jpg"/><Relationship Id="rId3" Type="http://schemas.openxmlformats.org/officeDocument/2006/relationships/image" Target="../media/image25.jpg"/><Relationship Id="rId21" Type="http://schemas.openxmlformats.org/officeDocument/2006/relationships/image" Target="../media/image43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17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jp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5" Type="http://schemas.openxmlformats.org/officeDocument/2006/relationships/image" Target="../media/image37.jpg"/><Relationship Id="rId10" Type="http://schemas.openxmlformats.org/officeDocument/2006/relationships/image" Target="../media/image32.jpg"/><Relationship Id="rId19" Type="http://schemas.openxmlformats.org/officeDocument/2006/relationships/image" Target="../media/image41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Relationship Id="rId1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"/>
          <p:cNvSpPr txBox="1">
            <a:spLocks noGrp="1"/>
          </p:cNvSpPr>
          <p:nvPr>
            <p:ph type="ctrTitle"/>
          </p:nvPr>
        </p:nvSpPr>
        <p:spPr>
          <a:xfrm>
            <a:off x="2429100" y="3281125"/>
            <a:ext cx="34629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SkinLens</a:t>
            </a:r>
            <a:endParaRPr/>
          </a:p>
        </p:txBody>
      </p:sp>
      <p:sp>
        <p:nvSpPr>
          <p:cNvPr id="556" name="Google Shape;556;p1"/>
          <p:cNvSpPr txBox="1">
            <a:spLocks noGrp="1"/>
          </p:cNvSpPr>
          <p:nvPr>
            <p:ph type="subTitle" idx="1"/>
          </p:nvPr>
        </p:nvSpPr>
        <p:spPr>
          <a:xfrm>
            <a:off x="3195525" y="4219275"/>
            <a:ext cx="3956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       Your Personal Dermatologist</a:t>
            </a:r>
            <a:endParaRPr/>
          </a:p>
        </p:txBody>
      </p:sp>
      <p:grpSp>
        <p:nvGrpSpPr>
          <p:cNvPr id="557" name="Google Shape;557;p1"/>
          <p:cNvGrpSpPr/>
          <p:nvPr/>
        </p:nvGrpSpPr>
        <p:grpSpPr>
          <a:xfrm>
            <a:off x="759482" y="442281"/>
            <a:ext cx="3689370" cy="3024010"/>
            <a:chOff x="759482" y="442281"/>
            <a:chExt cx="3689370" cy="3024010"/>
          </a:xfrm>
        </p:grpSpPr>
        <p:pic>
          <p:nvPicPr>
            <p:cNvPr id="558" name="Google Shape;558;p1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>
              <a:off x="871154" y="1060139"/>
              <a:ext cx="663718" cy="818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>
              <a:off x="1103802" y="729111"/>
              <a:ext cx="385921" cy="33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>
              <a:off x="2909503" y="442281"/>
              <a:ext cx="395902" cy="570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1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>
              <a:off x="1019807" y="2046332"/>
              <a:ext cx="553930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>
              <a:off x="2300225" y="745768"/>
              <a:ext cx="444142" cy="63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>
              <a:off x="3107604" y="829873"/>
              <a:ext cx="663718" cy="818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>
              <a:off x="2449324" y="801423"/>
              <a:ext cx="295063" cy="336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>
              <a:off x="1805743" y="1738386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>
              <a:off x="3938172" y="784029"/>
              <a:ext cx="510680" cy="56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1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7092814">
              <a:off x="826000" y="2866999"/>
              <a:ext cx="553930" cy="4824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8" name="Google Shape;568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35450" y="758425"/>
            <a:ext cx="3316874" cy="23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"/>
          <p:cNvSpPr txBox="1">
            <a:spLocks noGrp="1"/>
          </p:cNvSpPr>
          <p:nvPr>
            <p:ph type="subTitle" idx="1"/>
          </p:nvPr>
        </p:nvSpPr>
        <p:spPr>
          <a:xfrm>
            <a:off x="74975" y="156350"/>
            <a:ext cx="8767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 b="1"/>
              <a:t>        </a:t>
            </a:r>
            <a:r>
              <a:rPr lang="en" sz="2200" b="1" u="sng"/>
              <a:t>Team Biased</a:t>
            </a:r>
            <a:endParaRPr sz="2200" b="1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05a6666d12_1_58"/>
          <p:cNvSpPr txBox="1">
            <a:spLocks noGrp="1"/>
          </p:cNvSpPr>
          <p:nvPr>
            <p:ph type="title"/>
          </p:nvPr>
        </p:nvSpPr>
        <p:spPr>
          <a:xfrm>
            <a:off x="328350" y="187775"/>
            <a:ext cx="72522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PATIENT PERSONA</a:t>
            </a:r>
            <a:endParaRPr sz="2800"/>
          </a:p>
        </p:txBody>
      </p:sp>
      <p:sp>
        <p:nvSpPr>
          <p:cNvPr id="694" name="Google Shape;694;g305a6666d12_1_58"/>
          <p:cNvSpPr txBox="1">
            <a:spLocks noGrp="1"/>
          </p:cNvSpPr>
          <p:nvPr>
            <p:ph type="body" idx="1"/>
          </p:nvPr>
        </p:nvSpPr>
        <p:spPr>
          <a:xfrm>
            <a:off x="384050" y="974875"/>
            <a:ext cx="5623200" cy="3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Nashley is a busy professional person, living in a city and has sensitive skin prone to rash and acne.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has skin issues and often experiences delays in scheduling appointments with dermatologists.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Finds very difficult  to describe disease accurately and fears misdiagnosis due to lack of knowledge.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Concerned about long-term skin damage and wants fast treatment options.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wants a reliable, easy-to-use platform to self-access skin issues quickly and get initial feedback without needing to wait for appointments.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Hopes to receive personalized treatment recommendations based on her skin type, age, and medical history.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5" name="Google Shape;695;g305a6666d12_1_58"/>
          <p:cNvPicPr preferRelativeResize="0"/>
          <p:nvPr/>
        </p:nvPicPr>
        <p:blipFill rotWithShape="1">
          <a:blip r:embed="rId3">
            <a:alphaModFix/>
          </a:blip>
          <a:srcRect t="29" b="39"/>
          <a:stretch/>
        </p:blipFill>
        <p:spPr>
          <a:xfrm>
            <a:off x="6411800" y="974875"/>
            <a:ext cx="1610200" cy="2183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6" name="Google Shape;696;g305a6666d12_1_58"/>
          <p:cNvCxnSpPr/>
          <p:nvPr/>
        </p:nvCxnSpPr>
        <p:spPr>
          <a:xfrm rot="10800000" flipH="1">
            <a:off x="428550" y="8855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7" name="Google Shape;697;g305a6666d12_1_58"/>
          <p:cNvSpPr txBox="1"/>
          <p:nvPr/>
        </p:nvSpPr>
        <p:spPr>
          <a:xfrm>
            <a:off x="6545450" y="3749875"/>
            <a:ext cx="2025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Age</a:t>
            </a:r>
            <a:r>
              <a:rPr lang="en" sz="12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: </a:t>
            </a:r>
            <a:r>
              <a:rPr lang="en" sz="1200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30</a:t>
            </a:r>
            <a:endParaRPr sz="1200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Gender</a:t>
            </a:r>
            <a:r>
              <a:rPr lang="en" sz="12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: </a:t>
            </a:r>
            <a:r>
              <a:rPr lang="en" sz="1200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Female </a:t>
            </a:r>
            <a:r>
              <a:rPr lang="en" sz="1200" b="1">
                <a:solidFill>
                  <a:schemeClr val="dk1"/>
                </a:solidFill>
              </a:rPr>
              <a:t>Occupation</a:t>
            </a:r>
            <a:r>
              <a:rPr lang="en" sz="12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: </a:t>
            </a:r>
            <a:r>
              <a:rPr lang="en" sz="1200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IT Employee</a:t>
            </a:r>
            <a:endParaRPr/>
          </a:p>
        </p:txBody>
      </p:sp>
      <p:sp>
        <p:nvSpPr>
          <p:cNvPr id="698" name="Google Shape;698;g305a6666d12_1_58"/>
          <p:cNvSpPr txBox="1"/>
          <p:nvPr/>
        </p:nvSpPr>
        <p:spPr>
          <a:xfrm>
            <a:off x="2198175" y="974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699" name="Google Shape;699;g305a6666d12_1_58"/>
          <p:cNvSpPr txBox="1"/>
          <p:nvPr/>
        </p:nvSpPr>
        <p:spPr>
          <a:xfrm>
            <a:off x="6545450" y="3349675"/>
            <a:ext cx="184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rgbClr val="4C11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Nashley Pagiroli</a:t>
            </a:r>
            <a:endParaRPr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05a6666d12_1_65"/>
          <p:cNvSpPr txBox="1">
            <a:spLocks noGrp="1"/>
          </p:cNvSpPr>
          <p:nvPr>
            <p:ph type="title"/>
          </p:nvPr>
        </p:nvSpPr>
        <p:spPr>
          <a:xfrm>
            <a:off x="369450" y="262450"/>
            <a:ext cx="72522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PARENT  PERSONA</a:t>
            </a:r>
            <a:endParaRPr sz="2800"/>
          </a:p>
        </p:txBody>
      </p:sp>
      <p:sp>
        <p:nvSpPr>
          <p:cNvPr id="705" name="Google Shape;705;g305a6666d12_1_65"/>
          <p:cNvSpPr txBox="1">
            <a:spLocks noGrp="1"/>
          </p:cNvSpPr>
          <p:nvPr>
            <p:ph type="body" idx="1"/>
          </p:nvPr>
        </p:nvSpPr>
        <p:spPr>
          <a:xfrm>
            <a:off x="369450" y="1031850"/>
            <a:ext cx="5755500" cy="3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Gloria is a housewife balancing taking care of four children,household duties, and her husband,leaving her with little time to focus on individual healths.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Frequently deals with minor skin issues like rashes or eczema among her kids.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Finds to gets confused especially when it comes to skincare for different ages and skin types.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Concerned about the cost and time required for multiple doctor visits, particularly for non-serious conditions.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Seeks personalized advice for each children skincare with their unique needs like skin type, allergies, or past treatments.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Hopes to save time by using images and she uploads.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Wants peace of mind by receiving accurate, clear advice and thinks homecare is sufficient.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06" name="Google Shape;706;g305a6666d12_1_65"/>
          <p:cNvCxnSpPr/>
          <p:nvPr/>
        </p:nvCxnSpPr>
        <p:spPr>
          <a:xfrm rot="10800000" flipH="1">
            <a:off x="431100" y="8828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07" name="Google Shape;707;g305a6666d12_1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150" y="1069250"/>
            <a:ext cx="2837750" cy="20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305a6666d12_1_65"/>
          <p:cNvSpPr txBox="1"/>
          <p:nvPr/>
        </p:nvSpPr>
        <p:spPr>
          <a:xfrm>
            <a:off x="6619675" y="3671250"/>
            <a:ext cx="2080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Female 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 wife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9" name="Google Shape;709;g305a6666d12_1_65"/>
          <p:cNvSpPr txBox="1"/>
          <p:nvPr/>
        </p:nvSpPr>
        <p:spPr>
          <a:xfrm>
            <a:off x="6397975" y="3255738"/>
            <a:ext cx="1782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Gloria Garson</a:t>
            </a:r>
            <a:endParaRPr u="sn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05a6666d12_1_71"/>
          <p:cNvSpPr txBox="1">
            <a:spLocks noGrp="1"/>
          </p:cNvSpPr>
          <p:nvPr>
            <p:ph type="title"/>
          </p:nvPr>
        </p:nvSpPr>
        <p:spPr>
          <a:xfrm>
            <a:off x="240750" y="131325"/>
            <a:ext cx="74910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DOCTOR  PERSONA</a:t>
            </a:r>
            <a:endParaRPr sz="2800"/>
          </a:p>
        </p:txBody>
      </p:sp>
      <p:sp>
        <p:nvSpPr>
          <p:cNvPr id="715" name="Google Shape;715;g305a6666d12_1_71"/>
          <p:cNvSpPr txBox="1">
            <a:spLocks noGrp="1"/>
          </p:cNvSpPr>
          <p:nvPr>
            <p:ph type="body" idx="1"/>
          </p:nvPr>
        </p:nvSpPr>
        <p:spPr>
          <a:xfrm>
            <a:off x="376750" y="831825"/>
            <a:ext cx="5594100" cy="4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Robert is working in both a hospital and private clinic, treating a high volume of patients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various skin conditions.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Manages a large patient load daily, leading to limited time for each consultation and difficulty providing personalized care.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receives incomplete descriptions of diseases, making it challenging to diagnose accurately without further testing or follow-ups.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Struggles to track patient treatment outcomes over time,like eczema or psoriasis, due to irregular follow-ups or inconsistent data from patients.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Wants a platform of patient information, including images, and medical history, allowing for quick.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Hopes to tracks patient progress over time, helping to adjust treatments.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Aims to reduce the patient times.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6" name="Google Shape;716;g305a6666d12_1_71"/>
          <p:cNvCxnSpPr/>
          <p:nvPr/>
        </p:nvCxnSpPr>
        <p:spPr>
          <a:xfrm rot="10800000" flipH="1">
            <a:off x="376750" y="7441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17" name="Google Shape;717;g305a6666d12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400" y="943025"/>
            <a:ext cx="3202376" cy="22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305a6666d12_1_71"/>
          <p:cNvSpPr txBox="1"/>
          <p:nvPr/>
        </p:nvSpPr>
        <p:spPr>
          <a:xfrm>
            <a:off x="6359750" y="3639450"/>
            <a:ext cx="22572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Dermatologist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9" name="Google Shape;719;g305a6666d12_1_71"/>
          <p:cNvSpPr txBox="1"/>
          <p:nvPr/>
        </p:nvSpPr>
        <p:spPr>
          <a:xfrm>
            <a:off x="6359750" y="3335825"/>
            <a:ext cx="20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rgbClr val="4C11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Robert Smith  </a:t>
            </a:r>
            <a:endParaRPr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5a6666d12_1_53"/>
          <p:cNvSpPr txBox="1">
            <a:spLocks noGrp="1"/>
          </p:cNvSpPr>
          <p:nvPr>
            <p:ph type="title"/>
          </p:nvPr>
        </p:nvSpPr>
        <p:spPr>
          <a:xfrm>
            <a:off x="715090" y="309050"/>
            <a:ext cx="72522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MVP (Minimum Viable Product)</a:t>
            </a:r>
            <a:endParaRPr sz="2800"/>
          </a:p>
        </p:txBody>
      </p:sp>
      <p:sp>
        <p:nvSpPr>
          <p:cNvPr id="725" name="Google Shape;725;g305a6666d12_1_53"/>
          <p:cNvSpPr txBox="1">
            <a:spLocks noGrp="1"/>
          </p:cNvSpPr>
          <p:nvPr>
            <p:ph type="body" idx="1"/>
          </p:nvPr>
        </p:nvSpPr>
        <p:spPr>
          <a:xfrm>
            <a:off x="622250" y="1291825"/>
            <a:ext cx="6750600" cy="3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based interface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Image Upload: Patients can upload images of their skin condition.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Diagnosis: The image classification model processes the images.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Diagnosis Display: A diagnosis result is shown to patient after images are processed.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26" name="Google Shape;726;g305a6666d12_1_53"/>
          <p:cNvCxnSpPr/>
          <p:nvPr/>
        </p:nvCxnSpPr>
        <p:spPr>
          <a:xfrm rot="10800000" flipH="1">
            <a:off x="805950" y="10987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0e183d0b06_4_33"/>
          <p:cNvSpPr txBox="1">
            <a:spLocks noGrp="1"/>
          </p:cNvSpPr>
          <p:nvPr>
            <p:ph type="title"/>
          </p:nvPr>
        </p:nvSpPr>
        <p:spPr>
          <a:xfrm>
            <a:off x="403000" y="153900"/>
            <a:ext cx="72522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Project Design (Figma)</a:t>
            </a:r>
            <a:endParaRPr sz="2800"/>
          </a:p>
        </p:txBody>
      </p:sp>
      <p:cxnSp>
        <p:nvCxnSpPr>
          <p:cNvPr id="732" name="Google Shape;732;g30e183d0b06_4_33"/>
          <p:cNvCxnSpPr/>
          <p:nvPr/>
        </p:nvCxnSpPr>
        <p:spPr>
          <a:xfrm rot="10800000" flipH="1">
            <a:off x="518150" y="7366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33" name="Google Shape;733;g30e183d0b06_4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992" y="838801"/>
            <a:ext cx="6337458" cy="41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05a6666d12_4_0"/>
          <p:cNvSpPr txBox="1">
            <a:spLocks noGrp="1"/>
          </p:cNvSpPr>
          <p:nvPr>
            <p:ph type="title"/>
          </p:nvPr>
        </p:nvSpPr>
        <p:spPr>
          <a:xfrm>
            <a:off x="406928" y="107675"/>
            <a:ext cx="72522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Technologies</a:t>
            </a:r>
            <a:endParaRPr sz="2800"/>
          </a:p>
        </p:txBody>
      </p:sp>
      <p:sp>
        <p:nvSpPr>
          <p:cNvPr id="739" name="Google Shape;739;g305a6666d12_4_0"/>
          <p:cNvSpPr txBox="1"/>
          <p:nvPr/>
        </p:nvSpPr>
        <p:spPr>
          <a:xfrm>
            <a:off x="435675" y="1053500"/>
            <a:ext cx="23601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7"/>
              <a:buFont typeface="Arial"/>
              <a:buNone/>
            </a:pPr>
            <a:r>
              <a:rPr lang="en" sz="1507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Front-end &amp; Back-end &amp; Database</a:t>
            </a:r>
            <a:endParaRPr sz="1507" b="1" i="0" u="none" strike="noStrike" cap="none">
              <a:solidFill>
                <a:srgbClr val="595959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pic>
        <p:nvPicPr>
          <p:cNvPr id="740" name="Google Shape;740;g305a6666d12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513" y="1879150"/>
            <a:ext cx="473099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305a6666d12_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4888" y="1887793"/>
            <a:ext cx="473100" cy="45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305a6666d12_4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225" y="1927263"/>
            <a:ext cx="546976" cy="56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305a6666d12_4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1175" y="1953925"/>
            <a:ext cx="774625" cy="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305a6666d12_4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1150" y="3541674"/>
            <a:ext cx="546975" cy="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305a6666d12_4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1199" y="4169475"/>
            <a:ext cx="610700" cy="5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305a6666d12_4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51163" y="3597225"/>
            <a:ext cx="1010875" cy="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305a6666d12_4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7763" y="2756184"/>
            <a:ext cx="610697" cy="4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305a6666d12_4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98587" y="1662648"/>
            <a:ext cx="688600" cy="64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305a6666d12_4_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40263" y="2689923"/>
            <a:ext cx="610699" cy="55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305a6666d12_4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27687" y="3541685"/>
            <a:ext cx="610700" cy="53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305a6666d12_4_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48900" y="3573826"/>
            <a:ext cx="941476" cy="52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305a6666d12_4_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48901" y="2713500"/>
            <a:ext cx="857851" cy="35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305a6666d12_4_0"/>
          <p:cNvPicPr preferRelativeResize="0"/>
          <p:nvPr/>
        </p:nvPicPr>
        <p:blipFill rotWithShape="1">
          <a:blip r:embed="rId16">
            <a:alphaModFix/>
          </a:blip>
          <a:srcRect r="-4712"/>
          <a:stretch/>
        </p:blipFill>
        <p:spPr>
          <a:xfrm>
            <a:off x="6591050" y="1767925"/>
            <a:ext cx="1108575" cy="5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305a6666d12_4_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79093" y="3627238"/>
            <a:ext cx="1327558" cy="4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305a6666d12_4_0"/>
          <p:cNvSpPr txBox="1"/>
          <p:nvPr/>
        </p:nvSpPr>
        <p:spPr>
          <a:xfrm>
            <a:off x="6386200" y="1077038"/>
            <a:ext cx="246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Tools</a:t>
            </a:r>
            <a:endParaRPr sz="19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756" name="Google Shape;756;g305a6666d12_4_0"/>
          <p:cNvSpPr txBox="1"/>
          <p:nvPr/>
        </p:nvSpPr>
        <p:spPr>
          <a:xfrm>
            <a:off x="3528775" y="1044800"/>
            <a:ext cx="1519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AI Model</a:t>
            </a:r>
            <a:endParaRPr sz="19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pic>
        <p:nvPicPr>
          <p:cNvPr id="757" name="Google Shape;757;g305a6666d12_4_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604100" y="2758238"/>
            <a:ext cx="857849" cy="3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305a6666d12_4_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709274" y="2667950"/>
            <a:ext cx="1010875" cy="365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g305a6666d12_4_0"/>
          <p:cNvCxnSpPr/>
          <p:nvPr/>
        </p:nvCxnSpPr>
        <p:spPr>
          <a:xfrm rot="10800000" flipH="1">
            <a:off x="435675" y="9369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60" name="Google Shape;760;g305a6666d12_4_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382650" y="4318000"/>
            <a:ext cx="715325" cy="7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305a6666d12_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150" y="2736375"/>
            <a:ext cx="546974" cy="45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305a6666d12_4_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58025" y="3626926"/>
            <a:ext cx="774625" cy="4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0e183d0b06_2_32"/>
          <p:cNvSpPr txBox="1">
            <a:spLocks noGrp="1"/>
          </p:cNvSpPr>
          <p:nvPr>
            <p:ph type="title"/>
          </p:nvPr>
        </p:nvSpPr>
        <p:spPr>
          <a:xfrm>
            <a:off x="324150" y="126050"/>
            <a:ext cx="8495700" cy="8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REACT+VITE AND TAILWIND CSS</a:t>
            </a:r>
            <a:endParaRPr sz="2800"/>
          </a:p>
        </p:txBody>
      </p:sp>
      <p:sp>
        <p:nvSpPr>
          <p:cNvPr id="768" name="Google Shape;768;g30e183d0b06_2_32"/>
          <p:cNvSpPr txBox="1">
            <a:spLocks noGrp="1"/>
          </p:cNvSpPr>
          <p:nvPr>
            <p:ph type="body" idx="1"/>
          </p:nvPr>
        </p:nvSpPr>
        <p:spPr>
          <a:xfrm>
            <a:off x="527425" y="1251625"/>
            <a:ext cx="4518600" cy="3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an open source JavaScript library.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 used to create interactive and reactive user interfaces. We can split UIs into reusable components, which can make it easier to maintain and build large web applications.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VITE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It is a fast and good web application build  tool. It stands out for its fast startup and instant compilation times during development.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TAILWIND CSS: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is an open source css framework.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encourages a more direct approach to styling.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69" name="Google Shape;769;g30e183d0b06_2_32"/>
          <p:cNvCxnSpPr/>
          <p:nvPr/>
        </p:nvCxnSpPr>
        <p:spPr>
          <a:xfrm rot="10800000" flipH="1">
            <a:off x="435675" y="9369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0" name="Google Shape;770;g30e183d0b06_2_32"/>
          <p:cNvCxnSpPr/>
          <p:nvPr/>
        </p:nvCxnSpPr>
        <p:spPr>
          <a:xfrm rot="10800000">
            <a:off x="5135200" y="1283475"/>
            <a:ext cx="27900" cy="255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1" name="Google Shape;771;g30e183d0b06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850" y="1619300"/>
            <a:ext cx="3429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0e183d0b06_1_7"/>
          <p:cNvSpPr txBox="1">
            <a:spLocks noGrp="1"/>
          </p:cNvSpPr>
          <p:nvPr>
            <p:ph type="body" idx="1"/>
          </p:nvPr>
        </p:nvSpPr>
        <p:spPr>
          <a:xfrm>
            <a:off x="622300" y="1125175"/>
            <a:ext cx="4707900" cy="3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SkinLens utilizes a flask-backend server.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Lightweight Python Web Framework: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 is a micro-framework that allows for easy and flexible development of web applications and APIs.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development: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to create RESTful API endpoints for handling requests from the frontend.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Flask handles routes that correspond to different functionalities (e.g., image upload, retrieving diagnoses).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AI Models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Flask acts as a middleware between the frontend and the ResNet50 image classification model for handling requests and returning diagnoses.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Integration with Databases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Flask communicates with Firebase (Firestore and Storage) to store and retrieve data such as images and diagnosis reports.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7" name="Google Shape;777;g30e183d0b06_1_7"/>
          <p:cNvSpPr txBox="1">
            <a:spLocks noGrp="1"/>
          </p:cNvSpPr>
          <p:nvPr>
            <p:ph type="title"/>
          </p:nvPr>
        </p:nvSpPr>
        <p:spPr>
          <a:xfrm>
            <a:off x="622300" y="393600"/>
            <a:ext cx="3173700" cy="5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FLASK</a:t>
            </a:r>
            <a:endParaRPr sz="2800"/>
          </a:p>
        </p:txBody>
      </p:sp>
      <p:pic>
        <p:nvPicPr>
          <p:cNvPr id="778" name="Google Shape;778;g30e183d0b06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250" y="1821775"/>
            <a:ext cx="2811600" cy="171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9" name="Google Shape;779;g30e183d0b06_1_7"/>
          <p:cNvCxnSpPr/>
          <p:nvPr/>
        </p:nvCxnSpPr>
        <p:spPr>
          <a:xfrm>
            <a:off x="5497325" y="1301875"/>
            <a:ext cx="9300" cy="32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0" name="Google Shape;780;g30e183d0b06_1_7"/>
          <p:cNvCxnSpPr/>
          <p:nvPr/>
        </p:nvCxnSpPr>
        <p:spPr>
          <a:xfrm rot="10800000" flipH="1">
            <a:off x="659850" y="936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0e183d0b06_1_13"/>
          <p:cNvSpPr txBox="1">
            <a:spLocks noGrp="1"/>
          </p:cNvSpPr>
          <p:nvPr>
            <p:ph type="title"/>
          </p:nvPr>
        </p:nvSpPr>
        <p:spPr>
          <a:xfrm>
            <a:off x="632350" y="488050"/>
            <a:ext cx="30834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CORS</a:t>
            </a:r>
            <a:endParaRPr sz="4500"/>
          </a:p>
        </p:txBody>
      </p:sp>
      <p:sp>
        <p:nvSpPr>
          <p:cNvPr id="786" name="Google Shape;786;g30e183d0b06_1_13"/>
          <p:cNvSpPr txBox="1">
            <a:spLocks noGrp="1"/>
          </p:cNvSpPr>
          <p:nvPr>
            <p:ph type="body" idx="1"/>
          </p:nvPr>
        </p:nvSpPr>
        <p:spPr>
          <a:xfrm>
            <a:off x="632350" y="1085075"/>
            <a:ext cx="3398100" cy="3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Origin Resource Sharing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Feature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Prevents web pages from making requests to a different domain than the one serving the web page.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Cross-Origin Requests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Needed to enable requests from the frontend (React) to the backend (Flask), especially when hosted on different servers or ports.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Flask-CORS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Flask extension used to handle CORS settings, allowing the frontend to securely access the API.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Configured in the Flask app to allow requests from the frontend domain, specifying allowed HTTP methods (GET, POST, etc.)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87" name="Google Shape;787;g30e183d0b06_1_13"/>
          <p:cNvCxnSpPr/>
          <p:nvPr/>
        </p:nvCxnSpPr>
        <p:spPr>
          <a:xfrm>
            <a:off x="4392500" y="521975"/>
            <a:ext cx="30900" cy="421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g30e183d0b06_1_13"/>
          <p:cNvSpPr txBox="1">
            <a:spLocks noGrp="1"/>
          </p:cNvSpPr>
          <p:nvPr>
            <p:ph type="title"/>
          </p:nvPr>
        </p:nvSpPr>
        <p:spPr>
          <a:xfrm>
            <a:off x="4924750" y="488050"/>
            <a:ext cx="30834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Axios</a:t>
            </a:r>
            <a:endParaRPr sz="2800"/>
          </a:p>
        </p:txBody>
      </p:sp>
      <p:sp>
        <p:nvSpPr>
          <p:cNvPr id="789" name="Google Shape;789;g30e183d0b06_1_13"/>
          <p:cNvSpPr txBox="1"/>
          <p:nvPr/>
        </p:nvSpPr>
        <p:spPr>
          <a:xfrm>
            <a:off x="5008150" y="1123400"/>
            <a:ext cx="3000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HTTP Client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Axios is a promise-based library used to make HTTP requests from the frontend (React).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Simplifies API Calls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Handles API requests (GET, POST) and responses for operations like uploading images and retrieving diagnoses.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Handling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Provides built-in support for handling errors and network issues in the API requests.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Asynchronous Operations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Supports asynchronous requests, allowing the app to remain responsive while waiting for the backend to process data.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90" name="Google Shape;790;g30e183d0b06_1_13"/>
          <p:cNvCxnSpPr/>
          <p:nvPr/>
        </p:nvCxnSpPr>
        <p:spPr>
          <a:xfrm rot="10800000" flipH="1">
            <a:off x="659850" y="936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0e183d0b06_4_5"/>
          <p:cNvSpPr txBox="1">
            <a:spLocks noGrp="1"/>
          </p:cNvSpPr>
          <p:nvPr>
            <p:ph type="title"/>
          </p:nvPr>
        </p:nvSpPr>
        <p:spPr>
          <a:xfrm>
            <a:off x="462500" y="521975"/>
            <a:ext cx="54297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CORS and Axios functioning</a:t>
            </a:r>
            <a:endParaRPr sz="2800"/>
          </a:p>
        </p:txBody>
      </p:sp>
      <p:cxnSp>
        <p:nvCxnSpPr>
          <p:cNvPr id="796" name="Google Shape;796;g30e183d0b06_4_5"/>
          <p:cNvCxnSpPr/>
          <p:nvPr/>
        </p:nvCxnSpPr>
        <p:spPr>
          <a:xfrm rot="10800000" flipH="1">
            <a:off x="462500" y="10232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97" name="Google Shape;797;g30e183d0b06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0" y="1389125"/>
            <a:ext cx="8107575" cy="32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"/>
          <p:cNvSpPr txBox="1">
            <a:spLocks noGrp="1"/>
          </p:cNvSpPr>
          <p:nvPr>
            <p:ph type="title"/>
          </p:nvPr>
        </p:nvSpPr>
        <p:spPr>
          <a:xfrm>
            <a:off x="251725" y="42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/>
              <a:t>AGENDA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75" name="Google Shape;575;p3"/>
          <p:cNvSpPr txBox="1">
            <a:spLocks noGrp="1"/>
          </p:cNvSpPr>
          <p:nvPr>
            <p:ph type="title" idx="4"/>
          </p:nvPr>
        </p:nvSpPr>
        <p:spPr>
          <a:xfrm>
            <a:off x="2200088" y="1428273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6" name="Google Shape;576;p3"/>
          <p:cNvSpPr txBox="1">
            <a:spLocks noGrp="1"/>
          </p:cNvSpPr>
          <p:nvPr>
            <p:ph type="title" idx="6"/>
          </p:nvPr>
        </p:nvSpPr>
        <p:spPr>
          <a:xfrm>
            <a:off x="4936900" y="135039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400" b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77" name="Google Shape;577;p3"/>
          <p:cNvSpPr txBox="1">
            <a:spLocks noGrp="1"/>
          </p:cNvSpPr>
          <p:nvPr>
            <p:ph type="title" idx="7"/>
          </p:nvPr>
        </p:nvSpPr>
        <p:spPr>
          <a:xfrm>
            <a:off x="2589975" y="3202150"/>
            <a:ext cx="6129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78" name="Google Shape;578;p3"/>
          <p:cNvSpPr txBox="1">
            <a:spLocks noGrp="1"/>
          </p:cNvSpPr>
          <p:nvPr>
            <p:ph type="subTitle" idx="1"/>
          </p:nvPr>
        </p:nvSpPr>
        <p:spPr>
          <a:xfrm>
            <a:off x="335275" y="1973075"/>
            <a:ext cx="15987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Roles and Responsibilities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Improvements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3"/>
          <p:cNvSpPr txBox="1">
            <a:spLocks noGrp="1"/>
          </p:cNvSpPr>
          <p:nvPr>
            <p:ph type="subTitle" idx="8"/>
          </p:nvPr>
        </p:nvSpPr>
        <p:spPr>
          <a:xfrm>
            <a:off x="2200100" y="1997625"/>
            <a:ext cx="21297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Project Description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Working Agreement 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p3"/>
          <p:cNvSpPr txBox="1">
            <a:spLocks noGrp="1"/>
          </p:cNvSpPr>
          <p:nvPr>
            <p:ph type="subTitle" idx="9"/>
          </p:nvPr>
        </p:nvSpPr>
        <p:spPr>
          <a:xfrm>
            <a:off x="4548700" y="2003025"/>
            <a:ext cx="18399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Personas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MVP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>
                <a:latin typeface="Times New Roman"/>
                <a:ea typeface="Times New Roman"/>
                <a:cs typeface="Times New Roman"/>
                <a:sym typeface="Times New Roman"/>
              </a:rPr>
              <a:t>Project Design</a:t>
            </a: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3"/>
          <p:cNvSpPr txBox="1">
            <a:spLocks noGrp="1"/>
          </p:cNvSpPr>
          <p:nvPr>
            <p:ph type="subTitle" idx="13"/>
          </p:nvPr>
        </p:nvSpPr>
        <p:spPr>
          <a:xfrm>
            <a:off x="6513700" y="2012325"/>
            <a:ext cx="25659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Algorithms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Diagrams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3"/>
          <p:cNvSpPr txBox="1">
            <a:spLocks noGrp="1"/>
          </p:cNvSpPr>
          <p:nvPr>
            <p:ph type="subTitle" idx="14"/>
          </p:nvPr>
        </p:nvSpPr>
        <p:spPr>
          <a:xfrm>
            <a:off x="335275" y="3641625"/>
            <a:ext cx="23247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Project backlog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3"/>
          <p:cNvSpPr txBox="1">
            <a:spLocks noGrp="1"/>
          </p:cNvSpPr>
          <p:nvPr>
            <p:ph type="subTitle" idx="15"/>
          </p:nvPr>
        </p:nvSpPr>
        <p:spPr>
          <a:xfrm>
            <a:off x="2200100" y="3577525"/>
            <a:ext cx="21930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Sprint 1: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Stories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Test cases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Completed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Not completed</a:t>
            </a: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600"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4" name="Google Shape;584;p3"/>
          <p:cNvCxnSpPr/>
          <p:nvPr/>
        </p:nvCxnSpPr>
        <p:spPr>
          <a:xfrm rot="10800000" flipH="1">
            <a:off x="335275" y="9686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3"/>
          <p:cNvSpPr txBox="1"/>
          <p:nvPr/>
        </p:nvSpPr>
        <p:spPr>
          <a:xfrm>
            <a:off x="6580600" y="2951088"/>
            <a:ext cx="86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08</a:t>
            </a:r>
            <a:endParaRPr sz="3000"/>
          </a:p>
        </p:txBody>
      </p:sp>
      <p:sp>
        <p:nvSpPr>
          <p:cNvPr id="586" name="Google Shape;586;p3"/>
          <p:cNvSpPr txBox="1"/>
          <p:nvPr/>
        </p:nvSpPr>
        <p:spPr>
          <a:xfrm>
            <a:off x="6580600" y="3641625"/>
            <a:ext cx="2432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1 Retrospective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2 Planning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Demo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3"/>
          <p:cNvSpPr/>
          <p:nvPr/>
        </p:nvSpPr>
        <p:spPr>
          <a:xfrm>
            <a:off x="418650" y="142827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01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8" name="Google Shape;588;p3"/>
          <p:cNvSpPr/>
          <p:nvPr/>
        </p:nvSpPr>
        <p:spPr>
          <a:xfrm>
            <a:off x="2200088" y="1389313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9" name="Google Shape;589;p3"/>
          <p:cNvSpPr/>
          <p:nvPr/>
        </p:nvSpPr>
        <p:spPr>
          <a:xfrm>
            <a:off x="4548700" y="138932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03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0" name="Google Shape;590;p3"/>
          <p:cNvSpPr/>
          <p:nvPr/>
        </p:nvSpPr>
        <p:spPr>
          <a:xfrm>
            <a:off x="2282963" y="304087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06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1" name="Google Shape;591;p3"/>
          <p:cNvSpPr/>
          <p:nvPr/>
        </p:nvSpPr>
        <p:spPr>
          <a:xfrm>
            <a:off x="4606613" y="3020813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07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2" name="Google Shape;592;p3"/>
          <p:cNvSpPr/>
          <p:nvPr/>
        </p:nvSpPr>
        <p:spPr>
          <a:xfrm>
            <a:off x="6580600" y="3012588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3" name="Google Shape;593;p3"/>
          <p:cNvSpPr/>
          <p:nvPr/>
        </p:nvSpPr>
        <p:spPr>
          <a:xfrm>
            <a:off x="6580600" y="1389325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04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4" name="Google Shape;594;p3"/>
          <p:cNvSpPr/>
          <p:nvPr/>
        </p:nvSpPr>
        <p:spPr>
          <a:xfrm>
            <a:off x="418650" y="3012600"/>
            <a:ext cx="700391" cy="466928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05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5" name="Google Shape;595;p3"/>
          <p:cNvSpPr txBox="1"/>
          <p:nvPr/>
        </p:nvSpPr>
        <p:spPr>
          <a:xfrm>
            <a:off x="4548700" y="3577525"/>
            <a:ext cx="2077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1 Metrics: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Velocity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Burndown Charts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Committed Ratio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ALGORITHMS: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sp>
        <p:nvSpPr>
          <p:cNvPr id="803" name="Google Shape;803;p2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04" name="Google Shape;804;p2"/>
          <p:cNvSpPr txBox="1"/>
          <p:nvPr/>
        </p:nvSpPr>
        <p:spPr>
          <a:xfrm>
            <a:off x="307425" y="1327075"/>
            <a:ext cx="7328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TensorFlow and keras for the CNN Model and Data Augmentation.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 library for image preprocessing.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 for visualization.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5" name="Google Shape;805;p2"/>
          <p:cNvCxnSpPr/>
          <p:nvPr/>
        </p:nvCxnSpPr>
        <p:spPr>
          <a:xfrm rot="10800000" flipH="1">
            <a:off x="811525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0e183d0b06_6_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CNN Architecture:</a:t>
            </a:r>
            <a:endParaRPr sz="2800"/>
          </a:p>
        </p:txBody>
      </p:sp>
      <p:sp>
        <p:nvSpPr>
          <p:cNvPr id="811" name="Google Shape;811;g30e183d0b06_6_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Model Layers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Convolutional Layers: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These layers extract features like edges, textures, and shapes from the images.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Max Pooling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These layers reduce the spatial dimensions of the feature maps, making the model more efficient and reducing overfitting.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Dropout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Randomly sets some neurons to zero during training to prevent overfitting.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Flatten Layer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Converts the 3D feature maps into a 1D vector, preparing it for the fully connected layers.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Dense Layer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The final output layer that classifies the images into one of the 5 classes using softmax activation.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udex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Batch Normalization: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Normalizes the output from the convolutional layer to stabilize and accelerate training.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Softmax Activation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:The softmax function converts the raw output scores into probabilities. It ensures that the sum of the output probabilities for all classes equals 1, making it suitable for multi-class classification.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Key Parameters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Optimizer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Adam.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Loss Function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Categorical Cross-entropy (for multi-class classification).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12" name="Google Shape;812;g30e183d0b06_6_4"/>
          <p:cNvCxnSpPr/>
          <p:nvPr/>
        </p:nvCxnSpPr>
        <p:spPr>
          <a:xfrm rot="10800000" flipH="1">
            <a:off x="811525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0;p6">
            <a:extLst>
              <a:ext uri="{FF2B5EF4-FFF2-40B4-BE49-F238E27FC236}">
                <a16:creationId xmlns:a16="http://schemas.microsoft.com/office/drawing/2014/main" id="{98492442-080E-4664-A6C7-0DD5A47730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85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Schedule</a:t>
            </a:r>
            <a:endParaRPr/>
          </a:p>
        </p:txBody>
      </p:sp>
      <p:grpSp>
        <p:nvGrpSpPr>
          <p:cNvPr id="5" name="Google Shape;731;p6">
            <a:extLst>
              <a:ext uri="{FF2B5EF4-FFF2-40B4-BE49-F238E27FC236}">
                <a16:creationId xmlns:a16="http://schemas.microsoft.com/office/drawing/2014/main" id="{34EE13CE-49C4-4495-81EE-DE62DF3FC18B}"/>
              </a:ext>
            </a:extLst>
          </p:cNvPr>
          <p:cNvGrpSpPr/>
          <p:nvPr/>
        </p:nvGrpSpPr>
        <p:grpSpPr>
          <a:xfrm>
            <a:off x="563450" y="1976777"/>
            <a:ext cx="2455939" cy="2602716"/>
            <a:chOff x="0" y="1189989"/>
            <a:chExt cx="2726700" cy="3482826"/>
          </a:xfrm>
        </p:grpSpPr>
        <p:sp>
          <p:nvSpPr>
            <p:cNvPr id="6" name="Google Shape;732;p6">
              <a:extLst>
                <a:ext uri="{FF2B5EF4-FFF2-40B4-BE49-F238E27FC236}">
                  <a16:creationId xmlns:a16="http://schemas.microsoft.com/office/drawing/2014/main" id="{11EF6A39-DDC8-49FE-B54B-1330FF2ABA86}"/>
                </a:ext>
              </a:extLst>
            </p:cNvPr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0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733;p6">
              <a:extLst>
                <a:ext uri="{FF2B5EF4-FFF2-40B4-BE49-F238E27FC236}">
                  <a16:creationId xmlns:a16="http://schemas.microsoft.com/office/drawing/2014/main" id="{AA79D64A-C538-4CAC-A25F-40D3A7C37A44}"/>
                </a:ext>
              </a:extLst>
            </p:cNvPr>
            <p:cNvSpPr txBox="1"/>
            <p:nvPr/>
          </p:nvSpPr>
          <p:spPr>
            <a:xfrm>
              <a:off x="302432" y="2057115"/>
              <a:ext cx="2013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Sep 6 - Sep 26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 Planning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" name="Google Shape;734;p6">
            <a:extLst>
              <a:ext uri="{FF2B5EF4-FFF2-40B4-BE49-F238E27FC236}">
                <a16:creationId xmlns:a16="http://schemas.microsoft.com/office/drawing/2014/main" id="{3F450353-484B-467F-8F3D-AACD454D23E2}"/>
              </a:ext>
            </a:extLst>
          </p:cNvPr>
          <p:cNvGrpSpPr/>
          <p:nvPr/>
        </p:nvGrpSpPr>
        <p:grpSpPr>
          <a:xfrm>
            <a:off x="2428425" y="1976623"/>
            <a:ext cx="2455939" cy="2602870"/>
            <a:chOff x="2263425" y="1189775"/>
            <a:chExt cx="2541300" cy="3483033"/>
          </a:xfrm>
        </p:grpSpPr>
        <p:sp>
          <p:nvSpPr>
            <p:cNvPr id="9" name="Google Shape;735;p6">
              <a:extLst>
                <a:ext uri="{FF2B5EF4-FFF2-40B4-BE49-F238E27FC236}">
                  <a16:creationId xmlns:a16="http://schemas.microsoft.com/office/drawing/2014/main" id="{8ED1A23C-33B6-4941-A7DF-73EF9D45E61C}"/>
                </a:ext>
              </a:extLst>
            </p:cNvPr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736;p6">
              <a:extLst>
                <a:ext uri="{FF2B5EF4-FFF2-40B4-BE49-F238E27FC236}">
                  <a16:creationId xmlns:a16="http://schemas.microsoft.com/office/drawing/2014/main" id="{3DF2D9C4-4FD4-4A65-A3F3-A8AA7764F9D6}"/>
                </a:ext>
              </a:extLst>
            </p:cNvPr>
            <p:cNvSpPr txBox="1"/>
            <p:nvPr/>
          </p:nvSpPr>
          <p:spPr>
            <a:xfrm>
              <a:off x="2535639" y="2057108"/>
              <a:ext cx="1881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Sep 26 - Oct 24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Scrum, Planning, Retrospective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Image Upload Feature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Potential Diagnosis as output.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" name="Google Shape;737;p6">
            <a:extLst>
              <a:ext uri="{FF2B5EF4-FFF2-40B4-BE49-F238E27FC236}">
                <a16:creationId xmlns:a16="http://schemas.microsoft.com/office/drawing/2014/main" id="{CDBE504F-4D0C-4061-9CE6-B1DAD3C98813}"/>
              </a:ext>
            </a:extLst>
          </p:cNvPr>
          <p:cNvGrpSpPr/>
          <p:nvPr/>
        </p:nvGrpSpPr>
        <p:grpSpPr>
          <a:xfrm>
            <a:off x="4279768" y="1976692"/>
            <a:ext cx="2455939" cy="2602876"/>
            <a:chOff x="4329974" y="1189775"/>
            <a:chExt cx="2541300" cy="3483040"/>
          </a:xfrm>
        </p:grpSpPr>
        <p:sp>
          <p:nvSpPr>
            <p:cNvPr id="12" name="Google Shape;738;p6">
              <a:extLst>
                <a:ext uri="{FF2B5EF4-FFF2-40B4-BE49-F238E27FC236}">
                  <a16:creationId xmlns:a16="http://schemas.microsoft.com/office/drawing/2014/main" id="{D4BDEFDD-B79F-4BF5-B35D-27F63C0E65C4}"/>
                </a:ext>
              </a:extLst>
            </p:cNvPr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739;p6">
              <a:extLst>
                <a:ext uri="{FF2B5EF4-FFF2-40B4-BE49-F238E27FC236}">
                  <a16:creationId xmlns:a16="http://schemas.microsoft.com/office/drawing/2014/main" id="{E8887AE8-A0ED-4537-BB95-71504DB0E0AF}"/>
                </a:ext>
              </a:extLst>
            </p:cNvPr>
            <p:cNvSpPr txBox="1"/>
            <p:nvPr/>
          </p:nvSpPr>
          <p:spPr>
            <a:xfrm>
              <a:off x="4655657" y="2057115"/>
              <a:ext cx="2011608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Oct 24 - Nov 21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Scrum, Planning, Retrospective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More Accuracy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Treatment Recommendations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" name="Google Shape;740;p6">
            <a:extLst>
              <a:ext uri="{FF2B5EF4-FFF2-40B4-BE49-F238E27FC236}">
                <a16:creationId xmlns:a16="http://schemas.microsoft.com/office/drawing/2014/main" id="{222ADEA7-990D-4FF9-A113-D4279C6FAC9B}"/>
              </a:ext>
            </a:extLst>
          </p:cNvPr>
          <p:cNvGrpSpPr/>
          <p:nvPr/>
        </p:nvGrpSpPr>
        <p:grpSpPr>
          <a:xfrm>
            <a:off x="6264518" y="1976617"/>
            <a:ext cx="2288949" cy="2602876"/>
            <a:chOff x="6396739" y="1189775"/>
            <a:chExt cx="2541300" cy="3483040"/>
          </a:xfrm>
        </p:grpSpPr>
        <p:sp>
          <p:nvSpPr>
            <p:cNvPr id="15" name="Google Shape;741;p6">
              <a:extLst>
                <a:ext uri="{FF2B5EF4-FFF2-40B4-BE49-F238E27FC236}">
                  <a16:creationId xmlns:a16="http://schemas.microsoft.com/office/drawing/2014/main" id="{8E96D27F-B9CB-46A6-9810-C1C613A5D2A5}"/>
                </a:ext>
              </a:extLst>
            </p:cNvPr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742;p6">
              <a:extLst>
                <a:ext uri="{FF2B5EF4-FFF2-40B4-BE49-F238E27FC236}">
                  <a16:creationId xmlns:a16="http://schemas.microsoft.com/office/drawing/2014/main" id="{3B02A69B-F9C0-4F24-A9D5-E09F128AB79B}"/>
                </a:ext>
              </a:extLst>
            </p:cNvPr>
            <p:cNvSpPr txBox="1"/>
            <p:nvPr/>
          </p:nvSpPr>
          <p:spPr>
            <a:xfrm>
              <a:off x="6700982" y="2057115"/>
              <a:ext cx="1919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Nov 21 - Dec 12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Scrum, Planning, Retrospective</a:t>
              </a: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Real-Time Chat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7" name="Google Shape;743;p6">
            <a:extLst>
              <a:ext uri="{FF2B5EF4-FFF2-40B4-BE49-F238E27FC236}">
                <a16:creationId xmlns:a16="http://schemas.microsoft.com/office/drawing/2014/main" id="{B08DF81C-6C62-45C6-A01A-E81CBC1E2D8A}"/>
              </a:ext>
            </a:extLst>
          </p:cNvPr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652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0e183d0b06_1_0"/>
          <p:cNvSpPr txBox="1">
            <a:spLocks noGrp="1"/>
          </p:cNvSpPr>
          <p:nvPr>
            <p:ph type="title"/>
          </p:nvPr>
        </p:nvSpPr>
        <p:spPr>
          <a:xfrm>
            <a:off x="2372600" y="1802625"/>
            <a:ext cx="51858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100"/>
              <a:t>Diagrams</a:t>
            </a:r>
            <a:endParaRPr sz="6100"/>
          </a:p>
        </p:txBody>
      </p:sp>
      <p:sp>
        <p:nvSpPr>
          <p:cNvPr id="818" name="Google Shape;818;g30e183d0b06_1_0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0e183d0b06_0_25"/>
          <p:cNvSpPr txBox="1">
            <a:spLocks noGrp="1"/>
          </p:cNvSpPr>
          <p:nvPr>
            <p:ph type="title"/>
          </p:nvPr>
        </p:nvSpPr>
        <p:spPr>
          <a:xfrm>
            <a:off x="720000" y="1751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Architecture Diagram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sp>
        <p:nvSpPr>
          <p:cNvPr id="824" name="Google Shape;824;g30e183d0b06_0_25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825" name="Google Shape;825;g30e183d0b06_0_25"/>
          <p:cNvCxnSpPr/>
          <p:nvPr/>
        </p:nvCxnSpPr>
        <p:spPr>
          <a:xfrm rot="10800000" flipH="1">
            <a:off x="857475" y="2323725"/>
            <a:ext cx="3529800" cy="2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6" name="Google Shape;826;g30e183d0b06_0_25" title="SkinLens architecture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275" y="394950"/>
            <a:ext cx="3502725" cy="45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0e183d0b06_4_59"/>
          <p:cNvSpPr txBox="1">
            <a:spLocks noGrp="1"/>
          </p:cNvSpPr>
          <p:nvPr>
            <p:ph type="title"/>
          </p:nvPr>
        </p:nvSpPr>
        <p:spPr>
          <a:xfrm>
            <a:off x="661075" y="20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Architecture Diagram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sp>
        <p:nvSpPr>
          <p:cNvPr id="832" name="Google Shape;832;g30e183d0b06_4_59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833" name="Google Shape;833;g30e183d0b06_4_59"/>
          <p:cNvCxnSpPr/>
          <p:nvPr/>
        </p:nvCxnSpPr>
        <p:spPr>
          <a:xfrm rot="10800000" flipH="1">
            <a:off x="778925" y="748450"/>
            <a:ext cx="7843800" cy="5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4" name="Google Shape;834;g30e183d0b06_4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50" y="1136700"/>
            <a:ext cx="7458851" cy="3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0e183d0b06_0_32"/>
          <p:cNvSpPr txBox="1">
            <a:spLocks noGrp="1"/>
          </p:cNvSpPr>
          <p:nvPr>
            <p:ph type="title"/>
          </p:nvPr>
        </p:nvSpPr>
        <p:spPr>
          <a:xfrm>
            <a:off x="460050" y="240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Context Diagram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cxnSp>
        <p:nvCxnSpPr>
          <p:cNvPr id="840" name="Google Shape;840;g30e183d0b06_0_32"/>
          <p:cNvCxnSpPr/>
          <p:nvPr/>
        </p:nvCxnSpPr>
        <p:spPr>
          <a:xfrm rot="10800000" flipH="1">
            <a:off x="579425" y="859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1" name="Google Shape;841;g30e183d0b06_0_32" title="SkinLens Context Diagram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25" y="1145900"/>
            <a:ext cx="5547932" cy="37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0e183d0b06_0_47"/>
          <p:cNvSpPr txBox="1">
            <a:spLocks noGrp="1"/>
          </p:cNvSpPr>
          <p:nvPr>
            <p:ph type="title"/>
          </p:nvPr>
        </p:nvSpPr>
        <p:spPr>
          <a:xfrm>
            <a:off x="393725" y="1884100"/>
            <a:ext cx="409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Sequence Diagram</a:t>
            </a:r>
            <a:endParaRPr sz="2800"/>
          </a:p>
        </p:txBody>
      </p:sp>
      <p:cxnSp>
        <p:nvCxnSpPr>
          <p:cNvPr id="847" name="Google Shape;847;g30e183d0b06_0_47"/>
          <p:cNvCxnSpPr/>
          <p:nvPr/>
        </p:nvCxnSpPr>
        <p:spPr>
          <a:xfrm rot="10800000" flipH="1">
            <a:off x="518300" y="2453200"/>
            <a:ext cx="3410100" cy="1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8" name="Google Shape;848;g30e183d0b06_0_47" title="SkinLens Sequence Diagra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775" y="0"/>
            <a:ext cx="35820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e183d0b06_0_42"/>
          <p:cNvSpPr txBox="1">
            <a:spLocks noGrp="1"/>
          </p:cNvSpPr>
          <p:nvPr>
            <p:ph type="title"/>
          </p:nvPr>
        </p:nvSpPr>
        <p:spPr>
          <a:xfrm>
            <a:off x="515750" y="222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ER Diagram</a:t>
            </a:r>
            <a:endParaRPr sz="2800"/>
          </a:p>
        </p:txBody>
      </p:sp>
      <p:cxnSp>
        <p:nvCxnSpPr>
          <p:cNvPr id="854" name="Google Shape;854;g30e183d0b06_0_42"/>
          <p:cNvCxnSpPr/>
          <p:nvPr/>
        </p:nvCxnSpPr>
        <p:spPr>
          <a:xfrm rot="10800000" flipH="1">
            <a:off x="659850" y="7949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5" name="Google Shape;855;g30e183d0b06_0_42" title="SkinLens ERD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50" y="1091075"/>
            <a:ext cx="6374258" cy="37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0e183d0b06_0_59"/>
          <p:cNvSpPr txBox="1">
            <a:spLocks noGrp="1"/>
          </p:cNvSpPr>
          <p:nvPr>
            <p:ph type="title"/>
          </p:nvPr>
        </p:nvSpPr>
        <p:spPr>
          <a:xfrm>
            <a:off x="152400" y="352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State Diagram</a:t>
            </a:r>
            <a:endParaRPr sz="2800"/>
          </a:p>
        </p:txBody>
      </p:sp>
      <p:cxnSp>
        <p:nvCxnSpPr>
          <p:cNvPr id="861" name="Google Shape;861;g30e183d0b06_0_59"/>
          <p:cNvCxnSpPr/>
          <p:nvPr/>
        </p:nvCxnSpPr>
        <p:spPr>
          <a:xfrm rot="10800000" flipH="1">
            <a:off x="273025" y="8933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2" name="Google Shape;862;g30e183d0b06_0_59" title="SkinLens State Diagram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25" y="1201625"/>
            <a:ext cx="7824300" cy="35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4"/>
          <p:cNvGrpSpPr/>
          <p:nvPr/>
        </p:nvGrpSpPr>
        <p:grpSpPr>
          <a:xfrm>
            <a:off x="4739510" y="442282"/>
            <a:ext cx="3511087" cy="2850324"/>
            <a:chOff x="4739510" y="442282"/>
            <a:chExt cx="3511087" cy="2850324"/>
          </a:xfrm>
        </p:grpSpPr>
        <p:pic>
          <p:nvPicPr>
            <p:cNvPr id="601" name="Google Shape;601;p4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7531721" y="1060140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4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7576869" y="72911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4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8021040" y="2003089"/>
              <a:ext cx="229557" cy="72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4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 flipH="1">
              <a:off x="5761185" y="442282"/>
              <a:ext cx="395902" cy="570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4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 flipH="1">
              <a:off x="6322223" y="745768"/>
              <a:ext cx="444142" cy="637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4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6696866" y="1003486"/>
              <a:ext cx="295064" cy="33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4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7464592" y="2399329"/>
              <a:ext cx="637103" cy="893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4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 flipH="1">
              <a:off x="4739510" y="729104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4"/>
            <p:cNvPicPr preferRelativeResize="0"/>
            <p:nvPr/>
          </p:nvPicPr>
          <p:blipFill rotWithShape="1">
            <a:blip r:embed="rId11">
              <a:alphaModFix amt="40000"/>
            </a:blip>
            <a:srcRect/>
            <a:stretch/>
          </p:blipFill>
          <p:spPr>
            <a:xfrm rot="-8100007" flipH="1">
              <a:off x="5594793" y="1024602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4"/>
            <p:cNvPicPr preferRelativeResize="0"/>
            <p:nvPr/>
          </p:nvPicPr>
          <p:blipFill rotWithShape="1">
            <a:blip r:embed="rId12">
              <a:alphaModFix amt="40000"/>
            </a:blip>
            <a:srcRect/>
            <a:stretch/>
          </p:blipFill>
          <p:spPr>
            <a:xfrm rot="-7092816" flipH="1">
              <a:off x="6550838" y="1499771"/>
              <a:ext cx="553929" cy="48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4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915684" y="2142427"/>
              <a:ext cx="548925" cy="4708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2" name="Google Shape;612;p4"/>
          <p:cNvPicPr preferRelativeResize="0"/>
          <p:nvPr/>
        </p:nvPicPr>
        <p:blipFill rotWithShape="1">
          <a:blip r:embed="rId13">
            <a:alphaModFix/>
          </a:blip>
          <a:srcRect l="8874"/>
          <a:stretch/>
        </p:blipFill>
        <p:spPr>
          <a:xfrm>
            <a:off x="710775" y="1507950"/>
            <a:ext cx="19813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"/>
          <p:cNvSpPr txBox="1"/>
          <p:nvPr/>
        </p:nvSpPr>
        <p:spPr>
          <a:xfrm>
            <a:off x="251375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MOHAMMAD ZAID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LEADER/DEVELOPER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"/>
          <p:cNvSpPr txBox="1">
            <a:spLocks noGrp="1"/>
          </p:cNvSpPr>
          <p:nvPr>
            <p:ph type="title"/>
          </p:nvPr>
        </p:nvSpPr>
        <p:spPr>
          <a:xfrm>
            <a:off x="590025" y="37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Roles and Responsibilities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pic>
        <p:nvPicPr>
          <p:cNvPr id="615" name="Google Shape;615;p4"/>
          <p:cNvPicPr preferRelativeResize="0"/>
          <p:nvPr/>
        </p:nvPicPr>
        <p:blipFill rotWithShape="1">
          <a:blip r:embed="rId14">
            <a:alphaModFix/>
          </a:blip>
          <a:srcRect t="10264"/>
          <a:stretch/>
        </p:blipFill>
        <p:spPr>
          <a:xfrm>
            <a:off x="3463625" y="1507950"/>
            <a:ext cx="20967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"/>
          <p:cNvSpPr txBox="1"/>
          <p:nvPr/>
        </p:nvSpPr>
        <p:spPr>
          <a:xfrm>
            <a:off x="2942013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ZHUOWEN YAN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MASTER/DEVELOPER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4"/>
          <p:cNvPicPr preferRelativeResize="0"/>
          <p:nvPr/>
        </p:nvPicPr>
        <p:blipFill rotWithShape="1">
          <a:blip r:embed="rId15">
            <a:alphaModFix/>
          </a:blip>
          <a:srcRect t="15131"/>
          <a:stretch/>
        </p:blipFill>
        <p:spPr>
          <a:xfrm>
            <a:off x="6331875" y="1507950"/>
            <a:ext cx="19813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"/>
          <p:cNvSpPr txBox="1"/>
          <p:nvPr/>
        </p:nvSpPr>
        <p:spPr>
          <a:xfrm>
            <a:off x="5942025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NAGANJALI PUJITHA KALLI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DBA/DEVELOPER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9" name="Google Shape;619;p4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0e183d0b06_4_85"/>
          <p:cNvSpPr txBox="1">
            <a:spLocks noGrp="1"/>
          </p:cNvSpPr>
          <p:nvPr>
            <p:ph type="title"/>
          </p:nvPr>
        </p:nvSpPr>
        <p:spPr>
          <a:xfrm>
            <a:off x="152400" y="204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Concept Diagram</a:t>
            </a:r>
            <a:endParaRPr sz="2800"/>
          </a:p>
        </p:txBody>
      </p:sp>
      <p:cxnSp>
        <p:nvCxnSpPr>
          <p:cNvPr id="868" name="Google Shape;868;g30e183d0b06_4_85"/>
          <p:cNvCxnSpPr/>
          <p:nvPr/>
        </p:nvCxnSpPr>
        <p:spPr>
          <a:xfrm rot="10800000" flipH="1">
            <a:off x="331950" y="7775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69" name="Google Shape;869;g30e183d0b06_4_85" title="SkinLens Conceptual Diagram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50" y="1038025"/>
            <a:ext cx="4682944" cy="39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0e183d0b06_0_54"/>
          <p:cNvSpPr txBox="1">
            <a:spLocks noGrp="1"/>
          </p:cNvSpPr>
          <p:nvPr>
            <p:ph type="title"/>
          </p:nvPr>
        </p:nvSpPr>
        <p:spPr>
          <a:xfrm>
            <a:off x="504550" y="1939775"/>
            <a:ext cx="276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 Diagram</a:t>
            </a:r>
            <a:endParaRPr/>
          </a:p>
        </p:txBody>
      </p:sp>
      <p:cxnSp>
        <p:nvCxnSpPr>
          <p:cNvPr id="875" name="Google Shape;875;g30e183d0b06_0_54"/>
          <p:cNvCxnSpPr/>
          <p:nvPr/>
        </p:nvCxnSpPr>
        <p:spPr>
          <a:xfrm rot="10800000" flipH="1">
            <a:off x="606650" y="2545950"/>
            <a:ext cx="2569500" cy="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6" name="Google Shape;876;g30e183d0b06_0_54" title="SkinLens class diagram.jpg"/>
          <p:cNvPicPr preferRelativeResize="0"/>
          <p:nvPr/>
        </p:nvPicPr>
        <p:blipFill rotWithShape="1">
          <a:blip r:embed="rId3">
            <a:alphaModFix/>
          </a:blip>
          <a:srcRect r="19620" b="14295"/>
          <a:stretch/>
        </p:blipFill>
        <p:spPr>
          <a:xfrm>
            <a:off x="4506700" y="0"/>
            <a:ext cx="361788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" name="Google Shape;881;g30e183d0b06_0_66"/>
          <p:cNvGraphicFramePr/>
          <p:nvPr/>
        </p:nvGraphicFramePr>
        <p:xfrm>
          <a:off x="140600" y="970325"/>
          <a:ext cx="8787375" cy="4085724"/>
        </p:xfrm>
        <a:graphic>
          <a:graphicData uri="http://schemas.openxmlformats.org/drawingml/2006/table">
            <a:tbl>
              <a:tblPr>
                <a:noFill/>
                <a:tableStyleId>{6F9CB881-F373-4D2F-B659-0D1B5F2D0972}</a:tableStyleId>
              </a:tblPr>
              <a:tblGrid>
                <a:gridCol w="54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8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No.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User Stories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Acceptance Criteria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Feature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Story Points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US_01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As a patient, I want to upload an image of my skin condition so that I can receive a diagnosis.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patient can access an interface to upload an image.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patient can select and submit an image from device.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system accepts image files in specified formats, e.g., JPEG, JPG, PNG.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Image Upload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13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5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US_02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As a patient, I want to upload several images to one case so that I can provide more information about my skin condition.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patient can upload multiple images (up to 3) to one case.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system accepts multiple images in specified formats (JPEG, JPG, PNG).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All uploaded images are associated with the same patient case.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patient receives a confirmation message after uploading each image.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system displays a preview of all uploaded images for review before diagnosis.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AI Diagnosis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US_03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As a patient, I want to receive a diagnosis so that I know the skin issue I am facing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After submitting the image, the patient receives a diagnosis.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diagnosis is presented as the name of the skin condition.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system provides the diagnosis within a reasonable time, e.g., less than 1 min.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AI Diagnosis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US_04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As a patient, I want to receive the most accurate possible diagnosis so that I can trust the diagnosis provided.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system continuously improves the model and algorithms for better diagnostic results.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diagnosis accuracy is optimized based on model refinements and external validation.</a:t>
                      </a: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confidence level of the diagnosis should be high (e.g., 95%).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AI Diagnosis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82" name="Google Shape;882;g30e183d0b06_0_66"/>
          <p:cNvSpPr txBox="1">
            <a:spLocks noGrp="1"/>
          </p:cNvSpPr>
          <p:nvPr>
            <p:ph type="title"/>
          </p:nvPr>
        </p:nvSpPr>
        <p:spPr>
          <a:xfrm>
            <a:off x="1406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PRODUCT BACKLOG</a:t>
            </a:r>
            <a:endParaRPr sz="2800"/>
          </a:p>
        </p:txBody>
      </p:sp>
      <p:cxnSp>
        <p:nvCxnSpPr>
          <p:cNvPr id="883" name="Google Shape;883;g30e183d0b06_0_66"/>
          <p:cNvCxnSpPr/>
          <p:nvPr/>
        </p:nvCxnSpPr>
        <p:spPr>
          <a:xfrm rot="10800000" flipH="1">
            <a:off x="240300" y="670450"/>
            <a:ext cx="8663400" cy="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8" name="Google Shape;888;g30e183d0b06_0_730"/>
          <p:cNvGraphicFramePr/>
          <p:nvPr/>
        </p:nvGraphicFramePr>
        <p:xfrm>
          <a:off x="127000" y="419100"/>
          <a:ext cx="8890000" cy="4305300"/>
        </p:xfrm>
        <a:graphic>
          <a:graphicData uri="http://schemas.openxmlformats.org/drawingml/2006/table">
            <a:tbl>
              <a:tblPr>
                <a:noFill/>
                <a:tableStyleId>{6F9CB881-F373-4D2F-B659-0D1B5F2D0972}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7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US_05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receive a brief description of the diagnosed condition so that I can understand the skin issue I am facing.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After receiving the diagnosis, the patient is provided with a brief description of the diagnosed condition.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description is written in clear, understandable language.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description includes common symptoms and causes.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AI Diagnosis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US_06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receive treatment recommendations so that I can take action towards treating my skin condition.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After receiving the diagnosis, the patient is provided with a brief description of the diagnosed condition.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description is written in clear, understandable language.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description includes common symptoms and causes of the condition.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AI Diagnosis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US_07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view a comprehensive report of a case so that I have a complete record of my skin condition assessment.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Patients can easily create and access the report form their diagnosis page.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layout is user-friendly with clear sections and headings, and all images are displayed clearly within the report.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Report contents: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 Patient information,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 Case details(case open date, unique case identifier, images uploaded by patient, AI diagnosis of skin condition, brief description of the diagnosed condition, treatment suggestion),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 Report Metadata(report generate date, unique report identifier).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 Derm's input(derm's diagnosis, derm's comments and recommendations, derm's review date, derm's name).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 Disclaimers clarifying that any limitations of the AI diagnosis.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the dermatologist's review is pending, the report indicates which sections will be updated after the review.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the report generation fails, the system provides an error message and guide user to next steps.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Report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US_08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download a comprehensive report of a case, so that I can keep the document of my skin condition assessment.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An option to download the report is available.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report provides a downloadable format, e.g., PDF.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downloaded document displays the same layout as the web application.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Report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3" name="Google Shape;893;g30e183d0b06_0_718"/>
          <p:cNvGraphicFramePr/>
          <p:nvPr/>
        </p:nvGraphicFramePr>
        <p:xfrm>
          <a:off x="213188" y="219000"/>
          <a:ext cx="8717625" cy="4644818"/>
        </p:xfrm>
        <a:graphic>
          <a:graphicData uri="http://schemas.openxmlformats.org/drawingml/2006/table">
            <a:tbl>
              <a:tblPr>
                <a:noFill/>
                <a:tableStyleId>{6F9CB881-F373-4D2F-B659-0D1B5F2D0972}</a:tableStyleId>
              </a:tblPr>
              <a:tblGrid>
                <a:gridCol w="69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5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US_09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view my past cases and track their statuses, so that I can monitor my health progress and stay informed about the evaluations.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patient can access "Case History" section after logging in their account.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All past cases are listed in a chronological order, top is the most recent cases, each case displays a summary information: case id, case open date, status.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system updates case statuses in real-time, without requiring the patient to refresh manually.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Clicking on a case entry navigate the patient to that case's report.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User Account Management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US_10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dermatologists, I want to access and view patient reports so that I can assess their conditions and provide professional feedback.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can log in to the system using valid credentials.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Upon logging in, they are directed to a dashboard displaying all assigned patient reports.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Reports are presented in a list view.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can sort reports by date, status, or patient ID.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User Account Management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US_11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dermatologist, I want to add my diagnosis to patient reports so that I can contribute my professional assessment to the patient's case.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can open a patient report and select their diagnosis from the skin conditions list.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can submit the diagnosis, the status of the report changed to "review" after the submission.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diagnosis is associated with patient's report, and visible to the patient in their report.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Derm Review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US_12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dermatologist, I want to add comments to patient reports so that I can provide additional guidance if necessary.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can open a patient report and therer is a section to add comments.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field supports text input with a reasonable character limit (e.g., 500 characters).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can submit the comment.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comment is associated with patient's report, and visible to the patient in their report.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Derm Review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5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US_13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be notified as soon as my report is reviewed by a dermatologist so that I can stay informed about my case status.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patient receives a notification immediately when the dermatologist submits their diagnosis and comments.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Notifications can be delivered via: Email, In-app notification.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notification includes: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 brief message indicating that the report has been reviewed.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Instructions on how to view the updated report.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Derm Review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8" name="Google Shape;898;g30e183d0b06_0_724"/>
          <p:cNvGraphicFramePr/>
          <p:nvPr/>
        </p:nvGraphicFramePr>
        <p:xfrm>
          <a:off x="172400" y="730725"/>
          <a:ext cx="8781125" cy="3885311"/>
        </p:xfrm>
        <a:graphic>
          <a:graphicData uri="http://schemas.openxmlformats.org/drawingml/2006/table">
            <a:tbl>
              <a:tblPr>
                <a:noFill/>
                <a:tableStyleId>{6F9CB881-F373-4D2F-B659-0D1B5F2D0972}</a:tableStyleId>
              </a:tblPr>
              <a:tblGrid>
                <a:gridCol w="69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5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2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US_14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chat with a dermatologist in real-time so that I can receive consultation and clarify my concerns.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patient can access a chat feature from report page.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Patients can request a chat session with a dermatologist.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chat interface supports: Sending and receiving text messages, typing indicators, time stamps for each message, sending attachments (e.g., additional images, documents) if permitted.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Only the patient and the assigned dermatologist can access the chat history.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Chat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US_15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dermatologist, I want to chat with patients in real-time so that I can provide personalized consultation and answer their questions.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has access to a chat interface showing active chat requests from patients.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Dermatologists can accept or decline chat requests, upon acceptance, the real-time chat session begins.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chat supports: Sending and receiving text messages, typing indicators, time stamps for each message, sending attachments (e.g., additional images, documents) if permitted.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can end the chat session when appropriate.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Chat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US_16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register an account so that I can store my basic information and access personalized services.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patient can access a registration page requiring: Full name, Email address, Password creation, Date of birth.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Post-registration, the patient can log in and update their profile information.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User Account Management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US_17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dermatologist, I want to sign up so that I can access patient reports and provide professional feedback.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can access a sign-up page requiring: Full name, Email address, Password creation, Medical license number.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User Account Management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US_18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log in to my account so that I can manage my cases and view diagnoses.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patient accesses a login page requiring: Email address, Password.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Upon successful login, the dermatologist is directed to their dashboard.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User Account Management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US_19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dermatologist, I want to log in to my account so that I can manage patient reports and update case statuses.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dermatologist accesses a login page requiring: Email address, Password.</a:t>
                      </a:r>
                      <a:endParaRPr sz="8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Upon successful login, the dermatologist is directed to their dashboard.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User Account Management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0e183d0b06_0_75"/>
          <p:cNvSpPr txBox="1">
            <a:spLocks noGrp="1"/>
          </p:cNvSpPr>
          <p:nvPr>
            <p:ph type="title"/>
          </p:nvPr>
        </p:nvSpPr>
        <p:spPr>
          <a:xfrm>
            <a:off x="1989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1 STORIES</a:t>
            </a:r>
            <a:endParaRPr sz="2800"/>
          </a:p>
        </p:txBody>
      </p:sp>
      <p:cxnSp>
        <p:nvCxnSpPr>
          <p:cNvPr id="904" name="Google Shape;904;g30e183d0b06_0_75"/>
          <p:cNvCxnSpPr/>
          <p:nvPr/>
        </p:nvCxnSpPr>
        <p:spPr>
          <a:xfrm rot="10800000" flipH="1">
            <a:off x="198975" y="744725"/>
            <a:ext cx="8724300" cy="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905" name="Google Shape;905;g30e183d0b06_0_75"/>
          <p:cNvGraphicFramePr/>
          <p:nvPr/>
        </p:nvGraphicFramePr>
        <p:xfrm>
          <a:off x="208675" y="1431450"/>
          <a:ext cx="8717625" cy="3081085"/>
        </p:xfrm>
        <a:graphic>
          <a:graphicData uri="http://schemas.openxmlformats.org/drawingml/2006/table">
            <a:tbl>
              <a:tblPr>
                <a:noFill/>
                <a:tableStyleId>{6F9CB881-F373-4D2F-B659-0D1B5F2D0972}</a:tableStyleId>
              </a:tblPr>
              <a:tblGrid>
                <a:gridCol w="79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US_ID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Stories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Acceptance Criteria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Feature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 Points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1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upload an image of my skin condition so that I can receive a diagnosis.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patient can access an interface to upload an image.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patient can select and submit an image from device.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system accepts image files in specified formats, e.g., JPEG, JPG, PNG.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uploaded image is stored and associated with the patient's case.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 confirmation message is displayed upon successful upload.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US_03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patient, I want to receive a diagnosis so that I know the skin issue I am facing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After submitting the image, the patient receives a diagnosis.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diagnosis is presented as the name of the skin condition.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system provides the diagnosis within a reasonable time, e.g., less than 1 min.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Diagnosis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0e183d0b06_0_80"/>
          <p:cNvSpPr txBox="1">
            <a:spLocks noGrp="1"/>
          </p:cNvSpPr>
          <p:nvPr>
            <p:ph type="title"/>
          </p:nvPr>
        </p:nvSpPr>
        <p:spPr>
          <a:xfrm>
            <a:off x="550900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1 TEST CASES</a:t>
            </a:r>
            <a:endParaRPr sz="2800"/>
          </a:p>
        </p:txBody>
      </p:sp>
      <p:cxnSp>
        <p:nvCxnSpPr>
          <p:cNvPr id="911" name="Google Shape;911;g30e183d0b06_0_80"/>
          <p:cNvCxnSpPr/>
          <p:nvPr/>
        </p:nvCxnSpPr>
        <p:spPr>
          <a:xfrm rot="10800000" flipH="1">
            <a:off x="659850" y="7441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912" name="Google Shape;912;g30e183d0b06_0_80"/>
          <p:cNvGraphicFramePr/>
          <p:nvPr/>
        </p:nvGraphicFramePr>
        <p:xfrm>
          <a:off x="216150" y="1093125"/>
          <a:ext cx="8845550" cy="3566023"/>
        </p:xfrm>
        <a:graphic>
          <a:graphicData uri="http://schemas.openxmlformats.org/drawingml/2006/table">
            <a:tbl>
              <a:tblPr>
                <a:noFill/>
                <a:tableStyleId>{6F9CB881-F373-4D2F-B659-0D1B5F2D0972}</a:tableStyleId>
              </a:tblPr>
              <a:tblGrid>
                <a:gridCol w="68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7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2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9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9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545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Cases for US_01: As a patient, I want to upload an image of my skin condition so that I can receive a diagnosis.</a:t>
                      </a:r>
                      <a:endParaRPr sz="12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TC_01_01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Access Image Upload Interface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patient is logged into the system or visit as a guest.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Navigate to the application's "Home" page.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Click on the "Take Your Test" option.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image submission page is displayed, good layout, and allowing the patient to select images to upload.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Passed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Oct 16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TC_01_02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Upload Supported Image Format JPEG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Click on the "Select Image" button.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Select the JPEG image from the device.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Click "Analyze Image" to confirm the selection.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system uploads the image successfully.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image is stored and associated with the patient's new case.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 preview of the uploaded image is displayed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Passed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Oct 16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7" name="Google Shape;917;g30e183d0b06_6_26"/>
          <p:cNvGraphicFramePr/>
          <p:nvPr/>
        </p:nvGraphicFramePr>
        <p:xfrm>
          <a:off x="152400" y="152400"/>
          <a:ext cx="8939725" cy="4610325"/>
        </p:xfrm>
        <a:graphic>
          <a:graphicData uri="http://schemas.openxmlformats.org/drawingml/2006/table">
            <a:tbl>
              <a:tblPr>
                <a:noFill/>
                <a:tableStyleId>{6F9CB881-F373-4D2F-B659-0D1B5F2D0972}</a:tableStyleId>
              </a:tblPr>
              <a:tblGrid>
                <a:gridCol w="69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96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TC_01_03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Upload Supported Image Format PNG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Click on the "Select Image" button.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Select the PNG image from the device.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Click "Analyze Image" to confirm the selection.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system uploads the image successfully.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image is stored and associated with the patient's new case.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 preview of the uploaded image is displayed.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Passed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Oct 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1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TC_01_04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Attempt to Upload Unsupported Image Format GIF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Click on the "Select Image" button.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Select the GIF image from the device.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Click "Analyze Image" to confirm the selection.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system displays an error message: "Unsupported file format. Please upload a JPEG or PNG image."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image is not uploaded or stored.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patient remains on the image upload interface.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Passed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Oct 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2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TC_01_05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Attempt to Upload Without Selecting a File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Click on the "Select Image" button.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Click on the "Analyze Image" button without selecting an image.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system displays a warning message: "Please select an image to upload."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action is taken, and the patient remains on the image upload interface.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Defect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Oct 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Tanzil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2" name="Google Shape;922;g30e183d0b06_3_42"/>
          <p:cNvGraphicFramePr/>
          <p:nvPr/>
        </p:nvGraphicFramePr>
        <p:xfrm>
          <a:off x="184488" y="338750"/>
          <a:ext cx="8775025" cy="4466000"/>
        </p:xfrm>
        <a:graphic>
          <a:graphicData uri="http://schemas.openxmlformats.org/drawingml/2006/table">
            <a:tbl>
              <a:tblPr>
                <a:noFill/>
                <a:tableStyleId>{6F9CB881-F373-4D2F-B659-0D1B5F2D0972}</a:tableStyleId>
              </a:tblPr>
              <a:tblGrid>
                <a:gridCol w="68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102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Cases for US_ 03: As a patient, I want to receive a diagnosis so that I know the skin issue I am facing</a:t>
                      </a:r>
                      <a:endParaRPr sz="12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 Title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 Description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Expected Results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Status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Execution date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TC_03_01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Successful Diagnosis Delivery by Image Uploaded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patient has uploaded images.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On the case submission page, click the "Analyze Image" button to send the case for diagnosis.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Processing begins immediately after submission.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Within less than 1 minute, the system displays the diagnosis on the screen.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diagnosis is presented clearly as the name of the skin condition.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Passed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Oct 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Abhi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1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TC_03_02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Diagnosis Presentation Format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Same as TC_03_01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diagnosis is displayed prominently, not hidden or obscured by other interface elements.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name of the skin condition is clear and understandable (e.g., "Eczema").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technical jargon or codes are used.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Passed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Oct 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Abhi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g305a6666d12_1_19"/>
          <p:cNvGrpSpPr/>
          <p:nvPr/>
        </p:nvGrpSpPr>
        <p:grpSpPr>
          <a:xfrm>
            <a:off x="4739510" y="442282"/>
            <a:ext cx="3511087" cy="2850324"/>
            <a:chOff x="4739510" y="442282"/>
            <a:chExt cx="3511087" cy="2850324"/>
          </a:xfrm>
        </p:grpSpPr>
        <p:pic>
          <p:nvPicPr>
            <p:cNvPr id="625" name="Google Shape;625;g305a6666d12_1_19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7531721" y="1060140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g305a6666d12_1_19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7576869" y="72911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g305a6666d12_1_19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8021040" y="2003089"/>
              <a:ext cx="229557" cy="72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g305a6666d12_1_19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 flipH="1">
              <a:off x="5761185" y="442282"/>
              <a:ext cx="395902" cy="570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g305a6666d12_1_19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 flipH="1">
              <a:off x="6322223" y="745768"/>
              <a:ext cx="444142" cy="637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g305a6666d12_1_19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6696866" y="1003486"/>
              <a:ext cx="295064" cy="33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g305a6666d12_1_19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7464592" y="2399329"/>
              <a:ext cx="637103" cy="893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g305a6666d12_1_19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 flipH="1">
              <a:off x="4739510" y="729104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g305a6666d12_1_19"/>
            <p:cNvPicPr preferRelativeResize="0"/>
            <p:nvPr/>
          </p:nvPicPr>
          <p:blipFill rotWithShape="1">
            <a:blip r:embed="rId11">
              <a:alphaModFix amt="40000"/>
            </a:blip>
            <a:srcRect/>
            <a:stretch/>
          </p:blipFill>
          <p:spPr>
            <a:xfrm rot="-8100007" flipH="1">
              <a:off x="5594793" y="1024602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g305a6666d12_1_19"/>
            <p:cNvPicPr preferRelativeResize="0"/>
            <p:nvPr/>
          </p:nvPicPr>
          <p:blipFill rotWithShape="1">
            <a:blip r:embed="rId12">
              <a:alphaModFix amt="40000"/>
            </a:blip>
            <a:srcRect/>
            <a:stretch/>
          </p:blipFill>
          <p:spPr>
            <a:xfrm rot="-7092816" flipH="1">
              <a:off x="6550838" y="1499771"/>
              <a:ext cx="553929" cy="48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g305a6666d12_1_19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915684" y="2142427"/>
              <a:ext cx="548925" cy="470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6" name="Google Shape;636;g305a6666d12_1_19"/>
          <p:cNvSpPr txBox="1"/>
          <p:nvPr/>
        </p:nvSpPr>
        <p:spPr>
          <a:xfrm>
            <a:off x="251375" y="428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MOHAMMED TANZIL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DEVELOPER/TESTER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g305a6666d12_1_19"/>
          <p:cNvSpPr txBox="1">
            <a:spLocks noGrp="1"/>
          </p:cNvSpPr>
          <p:nvPr>
            <p:ph type="title"/>
          </p:nvPr>
        </p:nvSpPr>
        <p:spPr>
          <a:xfrm>
            <a:off x="590025" y="272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Roles and Responsibilities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800"/>
          </a:p>
        </p:txBody>
      </p:sp>
      <p:sp>
        <p:nvSpPr>
          <p:cNvPr id="638" name="Google Shape;638;g305a6666d12_1_19"/>
          <p:cNvSpPr txBox="1"/>
          <p:nvPr/>
        </p:nvSpPr>
        <p:spPr>
          <a:xfrm>
            <a:off x="3180688" y="428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BANGLING YIN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g305a6666d12_1_19"/>
          <p:cNvSpPr txBox="1"/>
          <p:nvPr/>
        </p:nvSpPr>
        <p:spPr>
          <a:xfrm>
            <a:off x="6390475" y="4281175"/>
            <a:ext cx="2424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ABHIKUMAR</a:t>
            </a:r>
            <a:r>
              <a:rPr lang="en" sz="15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PATEL</a:t>
            </a:r>
            <a:endParaRPr sz="15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DEVELOPER/TESTER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g305a6666d12_1_19"/>
          <p:cNvPicPr preferRelativeResize="0"/>
          <p:nvPr/>
        </p:nvPicPr>
        <p:blipFill rotWithShape="1">
          <a:blip r:embed="rId13">
            <a:alphaModFix/>
          </a:blip>
          <a:srcRect l="14290" r="24504"/>
          <a:stretch/>
        </p:blipFill>
        <p:spPr>
          <a:xfrm>
            <a:off x="590025" y="1322525"/>
            <a:ext cx="2267475" cy="29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305a6666d12_1_19"/>
          <p:cNvPicPr preferRelativeResize="0"/>
          <p:nvPr/>
        </p:nvPicPr>
        <p:blipFill rotWithShape="1">
          <a:blip r:embed="rId14">
            <a:alphaModFix/>
          </a:blip>
          <a:srcRect t="10984" r="8339"/>
          <a:stretch/>
        </p:blipFill>
        <p:spPr>
          <a:xfrm>
            <a:off x="3604200" y="1319025"/>
            <a:ext cx="2357600" cy="29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305a6666d12_1_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47600" y="1302000"/>
            <a:ext cx="2267475" cy="297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g305a6666d12_1_19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7" name="Google Shape;927;g30e183d0b06_6_47"/>
          <p:cNvGraphicFramePr/>
          <p:nvPr/>
        </p:nvGraphicFramePr>
        <p:xfrm>
          <a:off x="155088" y="837150"/>
          <a:ext cx="8833825" cy="3469200"/>
        </p:xfrm>
        <a:graphic>
          <a:graphicData uri="http://schemas.openxmlformats.org/drawingml/2006/table">
            <a:tbl>
              <a:tblPr>
                <a:noFill/>
                <a:tableStyleId>{6F9CB881-F373-4D2F-B659-0D1B5F2D0972}</a:tableStyleId>
              </a:tblPr>
              <a:tblGrid>
                <a:gridCol w="68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89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TC_03_03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Timely Diagnosis Delivery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Same as TC_03_01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diagnosis is displayed within 60 seconds.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system may show a indicator while processing.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Passed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Oct 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Abhi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9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TC_03_04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System Behavior When Diagnosis Cannot Be Determined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Same as TC_03_01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system informs the patient that a diagnosis could not be determined.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 message is displayed: "We are unable to determine a diagnosis based on the images provided."</a:t>
                      </a:r>
                      <a:endParaRPr sz="1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Suggestions are offered, such as "Please upload clearer images" or "Consider consulting a dermatologist."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Defect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Oct 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Abhi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0e183d0b06_4_79"/>
          <p:cNvSpPr txBox="1">
            <a:spLocks noGrp="1"/>
          </p:cNvSpPr>
          <p:nvPr>
            <p:ph type="title"/>
          </p:nvPr>
        </p:nvSpPr>
        <p:spPr>
          <a:xfrm>
            <a:off x="205300" y="83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SPRINT 1 STORIES COMPLETED AND NOT </a:t>
            </a:r>
            <a:endParaRPr sz="2800"/>
          </a:p>
        </p:txBody>
      </p:sp>
      <p:cxnSp>
        <p:nvCxnSpPr>
          <p:cNvPr id="933" name="Google Shape;933;g30e183d0b06_4_79"/>
          <p:cNvCxnSpPr/>
          <p:nvPr/>
        </p:nvCxnSpPr>
        <p:spPr>
          <a:xfrm rot="10800000" flipH="1">
            <a:off x="205300" y="7126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934" name="Google Shape;934;g30e183d0b06_4_79"/>
          <p:cNvGraphicFramePr/>
          <p:nvPr/>
        </p:nvGraphicFramePr>
        <p:xfrm>
          <a:off x="205300" y="897225"/>
          <a:ext cx="8740100" cy="4052505"/>
        </p:xfrm>
        <a:graphic>
          <a:graphicData uri="http://schemas.openxmlformats.org/drawingml/2006/table">
            <a:tbl>
              <a:tblPr>
                <a:noFill/>
                <a:tableStyleId>{6F9CB881-F373-4D2F-B659-0D1B5F2D0972}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8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US_ID</a:t>
                      </a:r>
                      <a:endParaRPr sz="11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User Stories</a:t>
                      </a:r>
                      <a:endParaRPr sz="11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Competed Date</a:t>
                      </a:r>
                      <a:endParaRPr sz="11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Story Points</a:t>
                      </a:r>
                      <a:endParaRPr sz="11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Completed</a:t>
                      </a:r>
                      <a:endParaRPr sz="11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US_01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As a patient, I want to upload an image of my skin condition so that I can receive a diagnosis.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13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Set up a React + VITE front-end server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9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Set up Flask back-end server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9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Finalize a Figma design for S1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13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React front-end for homepage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12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React front-end for image-upload page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15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Integrate the front-end and back-end for image input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18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US_03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As a patient, I want to receive a diagnosis so that I know the skin issue I am facing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15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Query dataset and format labels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12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Preprocess images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12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Develop the training file and run on colab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19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Deploy the model to cloud server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23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Evaluate and inference of the image classification model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23</a:t>
                      </a:r>
                      <a:endParaRPr sz="9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Integrate the image classification model and back-end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Oct 21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"/>
          <p:cNvSpPr txBox="1">
            <a:spLocks noGrp="1"/>
          </p:cNvSpPr>
          <p:nvPr>
            <p:ph type="title"/>
          </p:nvPr>
        </p:nvSpPr>
        <p:spPr>
          <a:xfrm>
            <a:off x="628800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METRICS - TEAM VELOCITY</a:t>
            </a:r>
            <a:endParaRPr sz="2800"/>
          </a:p>
        </p:txBody>
      </p:sp>
      <p:cxnSp>
        <p:nvCxnSpPr>
          <p:cNvPr id="940" name="Google Shape;940;p8"/>
          <p:cNvCxnSpPr/>
          <p:nvPr/>
        </p:nvCxnSpPr>
        <p:spPr>
          <a:xfrm rot="10800000" flipH="1">
            <a:off x="72000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1" name="Google Shape;941;p8"/>
          <p:cNvSpPr txBox="1"/>
          <p:nvPr/>
        </p:nvSpPr>
        <p:spPr>
          <a:xfrm>
            <a:off x="720000" y="1109600"/>
            <a:ext cx="5490300" cy="3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1 Velocity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Story Points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27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Completed User Stories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Set up a React + VITE front-end server - 1 point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Set up Flask back-end server - 1point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Finalize a Figma design for S1 - 3 points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Create React front-end for homepage - 2 points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Create React front-end for image-upload page - 3 points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Query dataset and format labels - 2 points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Preprocess images - 2 points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Develop the training file and run on colab - 6 points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and inference of the image classification model - 1 point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Velocity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27 story points completed.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0e183d0b06_0_103"/>
          <p:cNvSpPr txBox="1">
            <a:spLocks noGrp="1"/>
          </p:cNvSpPr>
          <p:nvPr>
            <p:ph type="title"/>
          </p:nvPr>
        </p:nvSpPr>
        <p:spPr>
          <a:xfrm>
            <a:off x="628800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METRICS - BURNDOWN CHART</a:t>
            </a:r>
            <a:endParaRPr sz="2800"/>
          </a:p>
        </p:txBody>
      </p:sp>
      <p:cxnSp>
        <p:nvCxnSpPr>
          <p:cNvPr id="947" name="Google Shape;947;g30e183d0b06_0_103"/>
          <p:cNvCxnSpPr/>
          <p:nvPr/>
        </p:nvCxnSpPr>
        <p:spPr>
          <a:xfrm rot="10800000" flipH="1">
            <a:off x="72000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48" name="Google Shape;948;g30e183d0b06_0_10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125" y="1036350"/>
            <a:ext cx="6439851" cy="39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0e183d0b06_0_108"/>
          <p:cNvSpPr txBox="1">
            <a:spLocks noGrp="1"/>
          </p:cNvSpPr>
          <p:nvPr>
            <p:ph type="title"/>
          </p:nvPr>
        </p:nvSpPr>
        <p:spPr>
          <a:xfrm>
            <a:off x="628800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METRICS - COMMITTED RATIO</a:t>
            </a:r>
            <a:endParaRPr sz="2800"/>
          </a:p>
        </p:txBody>
      </p:sp>
      <p:cxnSp>
        <p:nvCxnSpPr>
          <p:cNvPr id="954" name="Google Shape;954;g30e183d0b06_0_108"/>
          <p:cNvCxnSpPr/>
          <p:nvPr/>
        </p:nvCxnSpPr>
        <p:spPr>
          <a:xfrm rot="10800000" flipH="1">
            <a:off x="72000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5" name="Google Shape;955;g30e183d0b06_0_10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600" y="1137575"/>
            <a:ext cx="5578950" cy="35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g30e183d0b06_0_108"/>
          <p:cNvSpPr txBox="1"/>
          <p:nvPr/>
        </p:nvSpPr>
        <p:spPr>
          <a:xfrm>
            <a:off x="5970850" y="1455025"/>
            <a:ext cx="78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82%</a:t>
            </a:r>
            <a:endParaRPr sz="1700" b="1" i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0e183d0b06_4_40"/>
          <p:cNvSpPr txBox="1">
            <a:spLocks noGrp="1"/>
          </p:cNvSpPr>
          <p:nvPr>
            <p:ph type="title"/>
          </p:nvPr>
        </p:nvSpPr>
        <p:spPr>
          <a:xfrm>
            <a:off x="877125" y="1961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Sprint 1 Retrospective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2" name="Google Shape;962;g30e183d0b06_4_40"/>
          <p:cNvCxnSpPr/>
          <p:nvPr/>
        </p:nvCxnSpPr>
        <p:spPr>
          <a:xfrm rot="10800000" flipH="1">
            <a:off x="994950" y="25560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05a6666d12_1_8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Few important points from the Retrospective 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968" name="Google Shape;968;g305a6666d12_1_8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9" name="Google Shape;969;g305a6666d12_1_84"/>
          <p:cNvSpPr/>
          <p:nvPr/>
        </p:nvSpPr>
        <p:spPr>
          <a:xfrm>
            <a:off x="332875" y="898300"/>
            <a:ext cx="8549700" cy="3040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What did we do right? 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scrum meetings are going well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anyone missed the meeting, they provided a valid reason prior to the meetings.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Individual research done by team members were quite resourceful and provided deep insights on the parts they were doing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everyone were willingly helping each other on resolving the issues we were facing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0e183d0b06_3_15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Few important points from the Retrospective 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975" name="Google Shape;975;g30e183d0b06_3_15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6" name="Google Shape;976;g30e183d0b06_3_15"/>
          <p:cNvSpPr/>
          <p:nvPr/>
        </p:nvSpPr>
        <p:spPr>
          <a:xfrm>
            <a:off x="332875" y="898300"/>
            <a:ext cx="8549700" cy="39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If we were to do it again, what would we do differently?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break down the tasks into more smaller and detailed sub-tasks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Focus was more towards the entire project on how we are going to do it, that consumed a lot of time leading to less time for the user stories in this sprint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Rather than spending much time researching and then begin to code, start developing the code parallel.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cost a lot of time on persuading others and unity the opinion, we would make quick decisions rather than spending more time on 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Setting deadlines a day or two prior to the actual course deadlines so we have enough time to resolve the issues we encounter at last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0e183d0b06_3_28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Few importa</a:t>
            </a:r>
            <a:r>
              <a:rPr lang="en" sz="2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n</a:t>
            </a:r>
            <a:r>
              <a:rPr lang="en" sz="28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t points from the Retrospective 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982" name="Google Shape;982;g30e183d0b06_3_28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3" name="Google Shape;983;g30e183d0b06_3_28"/>
          <p:cNvSpPr/>
          <p:nvPr/>
        </p:nvSpPr>
        <p:spPr>
          <a:xfrm>
            <a:off x="297150" y="898300"/>
            <a:ext cx="8549700" cy="4108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 items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Assign to Zaid: break down the tasks into more more smaller and detailed sub-tasks ----- Assign to Everyone: update the tasks during developing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Focus was more towards the entire project on how we are going to do it, that consumed a lot of time leading to less time for the user stories in this sprint.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Assigned to Pujitha: Keep discussions and focus on user stories of current sprint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Assign to everyone: Rather than spending much time researching and then begin to code, start developing the code parallel.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cost a lot of time on persuading others and unity the opinion, we would make quick decisions rather than spending more time on it. —&gt;Action Item: Assigned to Tanzil (Voting on disagreement)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Assigned to Bangling: Setting deadlines a day or two prior to the actual course deadlines so we have enough time to resolve the issues we encounter at last moment and  Assigned to Zhuowen: Make a checklist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7"/>
          <p:cNvSpPr txBox="1"/>
          <p:nvPr/>
        </p:nvSpPr>
        <p:spPr>
          <a:xfrm>
            <a:off x="202650" y="141850"/>
            <a:ext cx="753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SPRINT 1 RETROSPECTIVE </a:t>
            </a:r>
            <a:endParaRPr sz="30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pic>
        <p:nvPicPr>
          <p:cNvPr id="989" name="Google Shape;9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63" y="940750"/>
            <a:ext cx="8689676" cy="40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e183d0b06_0_16"/>
          <p:cNvSpPr txBox="1">
            <a:spLocks noGrp="1"/>
          </p:cNvSpPr>
          <p:nvPr>
            <p:ph type="title"/>
          </p:nvPr>
        </p:nvSpPr>
        <p:spPr>
          <a:xfrm>
            <a:off x="715090" y="309050"/>
            <a:ext cx="72522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IMPROVEMENTS </a:t>
            </a:r>
            <a:endParaRPr sz="2800"/>
          </a:p>
        </p:txBody>
      </p:sp>
      <p:sp>
        <p:nvSpPr>
          <p:cNvPr id="649" name="Google Shape;649;g30e183d0b06_0_16"/>
          <p:cNvSpPr txBox="1">
            <a:spLocks noGrp="1"/>
          </p:cNvSpPr>
          <p:nvPr>
            <p:ph type="body" idx="1"/>
          </p:nvPr>
        </p:nvSpPr>
        <p:spPr>
          <a:xfrm>
            <a:off x="715100" y="1291825"/>
            <a:ext cx="68751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 option to mail all the team members at once on wiki page.</a:t>
            </a:r>
            <a:endParaRPr sz="17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17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Sprint Retrospective instead of What went wrong, changed it to If we were to do it again, what would we do differently.</a:t>
            </a:r>
            <a:endParaRPr sz="17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IN" sz="17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Added </a:t>
            </a:r>
            <a:r>
              <a:rPr lang="en-I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Details to project schedule.</a:t>
            </a:r>
            <a:endParaRPr sz="17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7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50" name="Google Shape;650;g30e183d0b06_0_16"/>
          <p:cNvCxnSpPr/>
          <p:nvPr/>
        </p:nvCxnSpPr>
        <p:spPr>
          <a:xfrm rot="10800000" flipH="1">
            <a:off x="819750" y="1177550"/>
            <a:ext cx="6700200" cy="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0e183d0b06_0_121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SPRINT 2 PLANNING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995" name="Google Shape;995;g30e183d0b06_0_121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996" name="Google Shape;996;g30e183d0b06_0_121"/>
          <p:cNvGraphicFramePr/>
          <p:nvPr/>
        </p:nvGraphicFramePr>
        <p:xfrm>
          <a:off x="151938" y="788950"/>
          <a:ext cx="8840125" cy="4234828"/>
        </p:xfrm>
        <a:graphic>
          <a:graphicData uri="http://schemas.openxmlformats.org/drawingml/2006/table">
            <a:tbl>
              <a:tblPr>
                <a:noFill/>
                <a:tableStyleId>{6F9CB881-F373-4D2F-B659-0D1B5F2D0972}</a:tableStyleId>
              </a:tblPr>
              <a:tblGrid>
                <a:gridCol w="12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No.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User Stories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Feature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Story Points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upload several images to one case so that I can provide more information about my skin condition.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AI Diagnosis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US_04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receive the most accurate possible diagnosis so that I can trust the diagnosis provided.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AI Diagnosis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US_05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receive a brief description of the diagnosed condition so that I can understand the skin issue I am facing.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AI Diagnosis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US_06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receive treatment recommendations so that I can take action towards treating my skin condition.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AI Diagnosis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US_07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view a comprehensive report of a case so that I have a complete record of my skin condition assessment.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Report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US_08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download a comprehensive report of a case, so that I can keep the document of my skin condition assessment.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Report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ctr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325"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User Stories Carry Over from Sprint 1</a:t>
                      </a:r>
                      <a:endParaRPr sz="1000" b="1"/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US_ID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Stories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Story Points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US_01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upload an image of my skin condition so that I can receive a diagnosis.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DEFECT: Integrate the front-end and back-end for image input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US_03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As a patient, I want to receive a diagnosis so that I know the skin issue I am facing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9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Deploy the model to cloud server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9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Evaluate and inference of the image classification model and integration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97" name="Google Shape;997;g30e183d0b06_0_121"/>
          <p:cNvSpPr txBox="1"/>
          <p:nvPr/>
        </p:nvSpPr>
        <p:spPr>
          <a:xfrm>
            <a:off x="6651175" y="357425"/>
            <a:ext cx="251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TOTAL: 27 USER STORIES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0e183d0b06_0_129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DEMO - SCREENSHOT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003" name="Google Shape;1003;g30e183d0b06_0_129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4" name="Google Shape;1004;g30e183d0b06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25" y="922800"/>
            <a:ext cx="7997559" cy="40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0e183d0b06_0_13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 - APIs</a:t>
            </a:r>
            <a:endParaRPr sz="28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010" name="Google Shape;1010;g30e183d0b06_0_13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1" name="Google Shape;1011;g30e183d0b06_0_134"/>
          <p:cNvSpPr txBox="1"/>
          <p:nvPr/>
        </p:nvSpPr>
        <p:spPr>
          <a:xfrm>
            <a:off x="315325" y="962325"/>
            <a:ext cx="7824300" cy="4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APIs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Endpoint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/predict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(POST)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Accepts an image file from the frontend, processes it through the machine learning model, and returns a diagnosis.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(Image upload)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JSON with the prediction result (e.g., skin condition name).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Axios for API Requests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in the frontend to send HTTP requests to the backend.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Handles image upload, async operations, and error handling.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CORS (Cross-Origin Resource Sharing)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Enabled in Flask to allow secure requests from the React frontend, ensuring safe cross-domain interactions.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Prediction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Flask backend uses a model to analyze the uploaded images and return the skin condition diagnosis.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0e183d0b06_4_98"/>
          <p:cNvSpPr txBox="1"/>
          <p:nvPr/>
        </p:nvSpPr>
        <p:spPr>
          <a:xfrm>
            <a:off x="202650" y="141850"/>
            <a:ext cx="888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PROJECT - APIs</a:t>
            </a:r>
            <a:endParaRPr sz="2600" b="1" i="0" u="none" strike="noStrike" cap="none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cxnSp>
        <p:nvCxnSpPr>
          <p:cNvPr id="1017" name="Google Shape;1017;g30e183d0b06_4_98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8" name="Google Shape;1018;g30e183d0b06_4_98"/>
          <p:cNvSpPr txBox="1"/>
          <p:nvPr/>
        </p:nvSpPr>
        <p:spPr>
          <a:xfrm>
            <a:off x="138575" y="864125"/>
            <a:ext cx="393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 API and CORS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9" name="Google Shape;1019;g30e183d0b06_4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50" y="1425022"/>
            <a:ext cx="4188950" cy="34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30e183d0b06_4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575" y="1416725"/>
            <a:ext cx="4380024" cy="3067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g30e183d0b06_4_98"/>
          <p:cNvSpPr txBox="1"/>
          <p:nvPr/>
        </p:nvSpPr>
        <p:spPr>
          <a:xfrm>
            <a:off x="4646550" y="84396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Axios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05a6666d12_7_30"/>
          <p:cNvSpPr txBox="1">
            <a:spLocks noGrp="1"/>
          </p:cNvSpPr>
          <p:nvPr>
            <p:ph type="title"/>
          </p:nvPr>
        </p:nvSpPr>
        <p:spPr>
          <a:xfrm>
            <a:off x="931275" y="5688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/>
              <a:t>WIKI PAGE LINK</a:t>
            </a:r>
            <a:endParaRPr u="sng"/>
          </a:p>
        </p:txBody>
      </p:sp>
      <p:sp>
        <p:nvSpPr>
          <p:cNvPr id="1027" name="Google Shape;1027;g305a6666d12_7_30"/>
          <p:cNvSpPr txBox="1">
            <a:spLocks noGrp="1"/>
          </p:cNvSpPr>
          <p:nvPr>
            <p:ph type="subTitle" idx="1"/>
          </p:nvPr>
        </p:nvSpPr>
        <p:spPr>
          <a:xfrm>
            <a:off x="1152725" y="1141525"/>
            <a:ext cx="37998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To see our progress</a:t>
            </a:r>
            <a:endParaRPr sz="1400"/>
          </a:p>
        </p:txBody>
      </p:sp>
      <p:sp>
        <p:nvSpPr>
          <p:cNvPr id="1028" name="Google Shape;1028;g305a6666d12_7_30"/>
          <p:cNvSpPr txBox="1"/>
          <p:nvPr/>
        </p:nvSpPr>
        <p:spPr>
          <a:xfrm>
            <a:off x="576375" y="2312750"/>
            <a:ext cx="477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700"/>
              </a:spcBef>
              <a:spcAft>
                <a:spcPts val="140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" sz="14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50" b="0" i="0" u="none" strike="noStrike" cap="none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https://github.com/htmw/2024F-Biased/wiki</a:t>
            </a:r>
            <a:endParaRPr sz="4250" b="0" i="0" u="none" strike="noStrike" cap="none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9" name="Google Shape;1029;g305a6666d12_7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9000" y="744175"/>
            <a:ext cx="3234775" cy="348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0e183d0b06_4_91"/>
          <p:cNvSpPr txBox="1">
            <a:spLocks noGrp="1"/>
          </p:cNvSpPr>
          <p:nvPr>
            <p:ph type="subTitle" idx="1"/>
          </p:nvPr>
        </p:nvSpPr>
        <p:spPr>
          <a:xfrm>
            <a:off x="3286375" y="2078500"/>
            <a:ext cx="27216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6400" b="1">
                <a:latin typeface="Caudex"/>
                <a:ea typeface="Caudex"/>
                <a:cs typeface="Caudex"/>
                <a:sym typeface="Caudex"/>
              </a:rPr>
              <a:t>DEMO</a:t>
            </a:r>
            <a:endParaRPr sz="6400" b="1">
              <a:latin typeface="Caudex"/>
              <a:ea typeface="Caudex"/>
              <a:cs typeface="Caudex"/>
              <a:sym typeface="Caudex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0e183d0b06_4_108"/>
          <p:cNvSpPr txBox="1">
            <a:spLocks noGrp="1"/>
          </p:cNvSpPr>
          <p:nvPr>
            <p:ph type="subTitle" idx="1"/>
          </p:nvPr>
        </p:nvSpPr>
        <p:spPr>
          <a:xfrm>
            <a:off x="1578450" y="1642325"/>
            <a:ext cx="5987100" cy="3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6400" b="1">
                <a:latin typeface="Caudex"/>
                <a:ea typeface="Caudex"/>
                <a:cs typeface="Caudex"/>
                <a:sym typeface="Caudex"/>
              </a:rPr>
              <a:t>THANK YOU!</a:t>
            </a:r>
            <a:endParaRPr sz="6400" b="1">
              <a:latin typeface="Caudex"/>
              <a:ea typeface="Caudex"/>
              <a:cs typeface="Caudex"/>
              <a:sym typeface="Caudex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05a6666d12_3_0"/>
          <p:cNvSpPr txBox="1">
            <a:spLocks noGrp="1"/>
          </p:cNvSpPr>
          <p:nvPr>
            <p:ph type="title"/>
          </p:nvPr>
        </p:nvSpPr>
        <p:spPr>
          <a:xfrm>
            <a:off x="715090" y="309050"/>
            <a:ext cx="72522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WHAT PROBLEM ARE WE SOLVING?</a:t>
            </a:r>
            <a:endParaRPr sz="2800"/>
          </a:p>
        </p:txBody>
      </p:sp>
      <p:sp>
        <p:nvSpPr>
          <p:cNvPr id="656" name="Google Shape;656;g305a6666d12_3_0"/>
          <p:cNvSpPr txBox="1">
            <a:spLocks noGrp="1"/>
          </p:cNvSpPr>
          <p:nvPr>
            <p:ph type="body" idx="1"/>
          </p:nvPr>
        </p:nvSpPr>
        <p:spPr>
          <a:xfrm>
            <a:off x="715100" y="1291825"/>
            <a:ext cx="68751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and timely diagnosis of skin diseases is a challenge because: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availability of dermatologists in remote areas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methods primarily involve only visual inspection of the skin which may be prone to human error or variability in interpretation.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does it affect?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results in delayed diagnosis, limited personal care and possibly worsening of skin diseases.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57" name="Google Shape;657;g305a6666d12_3_0"/>
          <p:cNvCxnSpPr/>
          <p:nvPr/>
        </p:nvCxnSpPr>
        <p:spPr>
          <a:xfrm rot="10800000" flipH="1">
            <a:off x="819750" y="1177550"/>
            <a:ext cx="6700200" cy="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5a6666d12_1_46"/>
          <p:cNvSpPr txBox="1">
            <a:spLocks noGrp="1"/>
          </p:cNvSpPr>
          <p:nvPr>
            <p:ph type="title"/>
          </p:nvPr>
        </p:nvSpPr>
        <p:spPr>
          <a:xfrm>
            <a:off x="576265" y="0"/>
            <a:ext cx="72522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PROJECT DESCRIPTION</a:t>
            </a:r>
            <a:endParaRPr sz="2800" b="0"/>
          </a:p>
        </p:txBody>
      </p:sp>
      <p:sp>
        <p:nvSpPr>
          <p:cNvPr id="663" name="Google Shape;663;g305a6666d12_1_46"/>
          <p:cNvSpPr txBox="1">
            <a:spLocks noGrp="1"/>
          </p:cNvSpPr>
          <p:nvPr>
            <p:ph type="body" idx="1"/>
          </p:nvPr>
        </p:nvSpPr>
        <p:spPr>
          <a:xfrm>
            <a:off x="576275" y="1080825"/>
            <a:ext cx="7252200" cy="3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web-based platform to help patients diagnose skin conditions using deep learning.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Intended for patients who wants to quickly access their skin conditions, skinLens integrates image analysis to provide accurate diagnosis of skin diseases and recommend treatments.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Intended for dermatologists who wants to efficiently access patient’s skin conditions.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Unlike traditional visual inspections, SkinLens uses advanced image-based deep learning model and offers accurate predictions and recommend treatments along with real-time consultation with dermatologists.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- Improved diagnose accuracy, faster and personalized care, increased accessibility, reduced costs and real-time access to consultations with dermatologists.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64" name="Google Shape;664;g305a6666d12_1_46"/>
          <p:cNvCxnSpPr/>
          <p:nvPr/>
        </p:nvCxnSpPr>
        <p:spPr>
          <a:xfrm rot="10800000" flipH="1">
            <a:off x="715125" y="888600"/>
            <a:ext cx="7177500" cy="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e183d0b06_0_139"/>
          <p:cNvSpPr txBox="1">
            <a:spLocks noGrp="1"/>
          </p:cNvSpPr>
          <p:nvPr>
            <p:ph type="title"/>
          </p:nvPr>
        </p:nvSpPr>
        <p:spPr>
          <a:xfrm>
            <a:off x="593350" y="263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Team Working Agreement</a:t>
            </a:r>
            <a:endParaRPr sz="2800"/>
          </a:p>
        </p:txBody>
      </p:sp>
      <p:sp>
        <p:nvSpPr>
          <p:cNvPr id="670" name="Google Shape;670;g30e183d0b06_0_139"/>
          <p:cNvSpPr txBox="1">
            <a:spLocks noGrp="1"/>
          </p:cNvSpPr>
          <p:nvPr>
            <p:ph type="subTitle" idx="4"/>
          </p:nvPr>
        </p:nvSpPr>
        <p:spPr>
          <a:xfrm>
            <a:off x="767000" y="1273925"/>
            <a:ext cx="356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Communication expectations</a:t>
            </a:r>
            <a:endParaRPr/>
          </a:p>
        </p:txBody>
      </p:sp>
      <p:sp>
        <p:nvSpPr>
          <p:cNvPr id="671" name="Google Shape;671;g30e183d0b06_0_139"/>
          <p:cNvSpPr txBox="1">
            <a:spLocks noGrp="1"/>
          </p:cNvSpPr>
          <p:nvPr>
            <p:ph type="subTitle" idx="1"/>
          </p:nvPr>
        </p:nvSpPr>
        <p:spPr>
          <a:xfrm>
            <a:off x="518300" y="2049600"/>
            <a:ext cx="38091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All communications will be through Slack.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Opinions and ideas of all team members will be respected.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Changes, if any, should be discussed and agreed within the team.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Conflicts should be focused on issues and not individuals. (Strictly avoid blame game)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Unresolved conflicts among the team should be reported to the team leader.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encourage everyone to express their frustrations and discomfort early.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Clear understanding and listening to others are the most important things to resolve conflicts.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2" name="Google Shape;672;g30e183d0b06_0_139"/>
          <p:cNvSpPr txBox="1">
            <a:spLocks noGrp="1"/>
          </p:cNvSpPr>
          <p:nvPr>
            <p:ph type="subTitle" idx="3"/>
          </p:nvPr>
        </p:nvSpPr>
        <p:spPr>
          <a:xfrm>
            <a:off x="4484600" y="1925150"/>
            <a:ext cx="41889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Meetings will be held via zoom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Daily scrum at 8pm for 15 minutes.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follow-up meeting should be planned after the daily scrum if there are any blockers that can’t be addressed quickly.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meeting for Sprint Planning will be planned at the beginning of the Sprint.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meeting for Sprint Retrospective will be planned before the Sprint end date.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Encourage everyone to actively participate in the meeting.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will adhere to agreed meeting time and will inform the team of any absences.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Any changes in the timings will be mutually decided.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Meeting minutes with objectives and decisions will be recorded in a Google Sheet.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If you miss a meeting, support decisions made in your absence.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Scrum Master should host the meeting and control time.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3" name="Google Shape;673;g30e183d0b06_0_139"/>
          <p:cNvSpPr txBox="1">
            <a:spLocks noGrp="1"/>
          </p:cNvSpPr>
          <p:nvPr>
            <p:ph type="subTitle" idx="6"/>
          </p:nvPr>
        </p:nvSpPr>
        <p:spPr>
          <a:xfrm>
            <a:off x="4659500" y="1273925"/>
            <a:ext cx="383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Meeting structure and frequency</a:t>
            </a:r>
            <a:endParaRPr/>
          </a:p>
        </p:txBody>
      </p:sp>
      <p:cxnSp>
        <p:nvCxnSpPr>
          <p:cNvPr id="674" name="Google Shape;674;g30e183d0b06_0_139"/>
          <p:cNvCxnSpPr/>
          <p:nvPr/>
        </p:nvCxnSpPr>
        <p:spPr>
          <a:xfrm rot="10800000" flipH="1">
            <a:off x="694375" y="8364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g30e183d0b06_0_139"/>
          <p:cNvCxnSpPr/>
          <p:nvPr/>
        </p:nvCxnSpPr>
        <p:spPr>
          <a:xfrm rot="10800000" flipH="1">
            <a:off x="4402100" y="1515325"/>
            <a:ext cx="7800" cy="338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0e183d0b06_0_148"/>
          <p:cNvSpPr txBox="1">
            <a:spLocks noGrp="1"/>
          </p:cNvSpPr>
          <p:nvPr>
            <p:ph type="title"/>
          </p:nvPr>
        </p:nvSpPr>
        <p:spPr>
          <a:xfrm>
            <a:off x="559525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Team Working Agreement</a:t>
            </a:r>
            <a:endParaRPr/>
          </a:p>
        </p:txBody>
      </p:sp>
      <p:sp>
        <p:nvSpPr>
          <p:cNvPr id="681" name="Google Shape;681;g30e183d0b06_0_148"/>
          <p:cNvSpPr txBox="1">
            <a:spLocks noGrp="1"/>
          </p:cNvSpPr>
          <p:nvPr>
            <p:ph type="subTitle" idx="4"/>
          </p:nvPr>
        </p:nvSpPr>
        <p:spPr>
          <a:xfrm>
            <a:off x="559525" y="1265358"/>
            <a:ext cx="356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latin typeface="Caudex"/>
                <a:ea typeface="Caudex"/>
                <a:cs typeface="Caudex"/>
                <a:sym typeface="Caudex"/>
              </a:rPr>
              <a:t>Team norms and values</a:t>
            </a:r>
            <a:endParaRPr sz="1600" dirty="0"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682" name="Google Shape;682;g30e183d0b06_0_148"/>
          <p:cNvSpPr txBox="1">
            <a:spLocks noGrp="1"/>
          </p:cNvSpPr>
          <p:nvPr>
            <p:ph type="subTitle" idx="1"/>
          </p:nvPr>
        </p:nvSpPr>
        <p:spPr>
          <a:xfrm>
            <a:off x="418825" y="1755700"/>
            <a:ext cx="40275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team member understands their roles and responsibilities.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We divide tasks transparently and help each other when necessary.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task should have a clear due date and mutually accepted definition of “Done”.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team member takes responsibility for their tasks and for achieving the team's goals.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report obstacles immediately if they cannot complete their work on time, and actively contribute to the solution.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update their task’s process via Jira before the daily scrum meeting.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upload their work to prescribed places like GitHub or Google Drive before the daily scrum meeting.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3" name="Google Shape;683;g30e183d0b06_0_148"/>
          <p:cNvSpPr txBox="1">
            <a:spLocks noGrp="1"/>
          </p:cNvSpPr>
          <p:nvPr>
            <p:ph type="subTitle" idx="3"/>
          </p:nvPr>
        </p:nvSpPr>
        <p:spPr>
          <a:xfrm>
            <a:off x="4531575" y="1711600"/>
            <a:ext cx="4188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Encourage teams to research, learn, come up with new ideas and share with the team.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will reflect on areas of improvement during each Sprint Retrospective so that our process is better for the next sprint.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4" name="Google Shape;684;g30e183d0b06_0_148"/>
          <p:cNvSpPr txBox="1">
            <a:spLocks noGrp="1"/>
          </p:cNvSpPr>
          <p:nvPr>
            <p:ph type="subTitle" idx="6"/>
          </p:nvPr>
        </p:nvSpPr>
        <p:spPr>
          <a:xfrm>
            <a:off x="4745375" y="1274000"/>
            <a:ext cx="383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" sz="1600" dirty="0"/>
              <a:t>Continuous Improvement</a:t>
            </a:r>
            <a:endParaRPr sz="1600" dirty="0"/>
          </a:p>
        </p:txBody>
      </p:sp>
      <p:sp>
        <p:nvSpPr>
          <p:cNvPr id="685" name="Google Shape;685;g30e183d0b06_0_148"/>
          <p:cNvSpPr txBox="1"/>
          <p:nvPr/>
        </p:nvSpPr>
        <p:spPr>
          <a:xfrm>
            <a:off x="4778200" y="2356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Definition of DONE</a:t>
            </a:r>
            <a:endParaRPr sz="1600" dirty="0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686" name="Google Shape;686;g30e183d0b06_0_148"/>
          <p:cNvSpPr txBox="1"/>
          <p:nvPr/>
        </p:nvSpPr>
        <p:spPr>
          <a:xfrm>
            <a:off x="4566600" y="3033800"/>
            <a:ext cx="3000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has been fully reviewed by another team members.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can run and no errors.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tests are successfully completed.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critical defects.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meets the acceptance criteria.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pushed to GitHub.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has been updated.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87" name="Google Shape;687;g30e183d0b06_0_148"/>
          <p:cNvCxnSpPr/>
          <p:nvPr/>
        </p:nvCxnSpPr>
        <p:spPr>
          <a:xfrm rot="10800000" flipH="1">
            <a:off x="65985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g30e183d0b06_0_148"/>
          <p:cNvCxnSpPr/>
          <p:nvPr/>
        </p:nvCxnSpPr>
        <p:spPr>
          <a:xfrm flipH="1">
            <a:off x="4566600" y="1274000"/>
            <a:ext cx="10800" cy="333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Human Skin Disease Atopic Dermatitis by Slidesgo">
  <a:themeElements>
    <a:clrScheme name="Simple Light">
      <a:dk1>
        <a:srgbClr val="000000"/>
      </a:dk1>
      <a:lt1>
        <a:srgbClr val="FFD5CA"/>
      </a:lt1>
      <a:dk2>
        <a:srgbClr val="E9CFA0"/>
      </a:dk2>
      <a:lt2>
        <a:srgbClr val="FF7CB1"/>
      </a:lt2>
      <a:accent1>
        <a:srgbClr val="D14489"/>
      </a:accent1>
      <a:accent2>
        <a:srgbClr val="8B154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5490</Words>
  <Application>Microsoft Office PowerPoint</Application>
  <PresentationFormat>On-screen Show (16:9)</PresentationFormat>
  <Paragraphs>711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Roboto</vt:lpstr>
      <vt:lpstr>Calibri</vt:lpstr>
      <vt:lpstr>Raleway</vt:lpstr>
      <vt:lpstr>Trebuchet MS</vt:lpstr>
      <vt:lpstr>Caudex</vt:lpstr>
      <vt:lpstr>EB Garamond</vt:lpstr>
      <vt:lpstr>Times New Roman</vt:lpstr>
      <vt:lpstr>Cabin</vt:lpstr>
      <vt:lpstr>Human Skin Disease Atopic Dermatitis by Slidesgo</vt:lpstr>
      <vt:lpstr>SkinLens</vt:lpstr>
      <vt:lpstr>AGENDA </vt:lpstr>
      <vt:lpstr>Roles and Responsibilities </vt:lpstr>
      <vt:lpstr>Roles and Responsibilities </vt:lpstr>
      <vt:lpstr>IMPROVEMENTS </vt:lpstr>
      <vt:lpstr>WHAT PROBLEM ARE WE SOLVING?</vt:lpstr>
      <vt:lpstr>PROJECT DESCRIPTION</vt:lpstr>
      <vt:lpstr>Team Working Agreement</vt:lpstr>
      <vt:lpstr>Team Working Agreement</vt:lpstr>
      <vt:lpstr>PATIENT PERSONA</vt:lpstr>
      <vt:lpstr>PARENT  PERSONA</vt:lpstr>
      <vt:lpstr>DOCTOR  PERSONA</vt:lpstr>
      <vt:lpstr>MVP (Minimum Viable Product)</vt:lpstr>
      <vt:lpstr>Project Design (Figma)</vt:lpstr>
      <vt:lpstr>Technologies</vt:lpstr>
      <vt:lpstr>REACT+VITE AND TAILWIND CSS</vt:lpstr>
      <vt:lpstr>FLASK</vt:lpstr>
      <vt:lpstr>CORS</vt:lpstr>
      <vt:lpstr>CORS and Axios functioning</vt:lpstr>
      <vt:lpstr>ALGORITHMS: </vt:lpstr>
      <vt:lpstr>CNN Architecture:</vt:lpstr>
      <vt:lpstr>Project Schedule</vt:lpstr>
      <vt:lpstr>Diagrams</vt:lpstr>
      <vt:lpstr>Architecture Diagram </vt:lpstr>
      <vt:lpstr>Architecture Diagram </vt:lpstr>
      <vt:lpstr>Context Diagram </vt:lpstr>
      <vt:lpstr>Sequence Diagram</vt:lpstr>
      <vt:lpstr>ER Diagram</vt:lpstr>
      <vt:lpstr>State Diagram</vt:lpstr>
      <vt:lpstr>Concept Diagram</vt:lpstr>
      <vt:lpstr>Class Diagram</vt:lpstr>
      <vt:lpstr>PRODUCT BACKLOG</vt:lpstr>
      <vt:lpstr>PowerPoint Presentation</vt:lpstr>
      <vt:lpstr>PowerPoint Presentation</vt:lpstr>
      <vt:lpstr>PowerPoint Presentation</vt:lpstr>
      <vt:lpstr>SPRINT 1 STORIES</vt:lpstr>
      <vt:lpstr>SPRINT 1 TEST CASES</vt:lpstr>
      <vt:lpstr>PowerPoint Presentation</vt:lpstr>
      <vt:lpstr>PowerPoint Presentation</vt:lpstr>
      <vt:lpstr>PowerPoint Presentation</vt:lpstr>
      <vt:lpstr>SPRINT 1 STORIES COMPLETED AND NOT </vt:lpstr>
      <vt:lpstr>METRICS - TEAM VELOCITY</vt:lpstr>
      <vt:lpstr>METRICS - BURNDOWN CHART</vt:lpstr>
      <vt:lpstr>METRICS - COMMITTED RATIO</vt:lpstr>
      <vt:lpstr>Sprint 1 Retrospective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WIKI PAGE LINK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SkinLens</dc:title>
  <dc:creator>Mohammad Zaid Akhtar</dc:creator>
  <cp:lastModifiedBy>ZAIDAKHTAR313@GMAIL.COM</cp:lastModifiedBy>
  <cp:revision>6</cp:revision>
  <dcterms:modified xsi:type="dcterms:W3CDTF">2024-10-25T02:32:36Z</dcterms:modified>
</cp:coreProperties>
</file>